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EB8B0E3-CB33-48B1-871B-DA55F3CDF0E2}" type="datetimeFigureOut">
              <a:rPr lang="en-US" smtClean="0"/>
              <a:t>3/22/2020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831B392-CF6E-455A-BE30-A22933393047}" type="slidenum">
              <a:rPr lang="en-US" smtClean="0"/>
              <a:t>‹#›</a:t>
            </a:fld>
            <a:endParaRPr lang="en-US"/>
          </a:p>
        </p:txBody>
      </p:sp>
    </p:spTree>
    <p:extLst>
      <p:ext uri="{BB962C8B-B14F-4D97-AF65-F5344CB8AC3E}">
        <p14:creationId xmlns:p14="http://schemas.microsoft.com/office/powerpoint/2010/main" val="109459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EB8B0E3-CB33-48B1-871B-DA55F3CDF0E2}" type="datetimeFigureOut">
              <a:rPr lang="en-US" smtClean="0"/>
              <a:t>3/22/2020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831B392-CF6E-455A-BE30-A22933393047}" type="slidenum">
              <a:rPr lang="en-US" smtClean="0"/>
              <a:t>‹#›</a:t>
            </a:fld>
            <a:endParaRPr lang="en-US"/>
          </a:p>
        </p:txBody>
      </p:sp>
    </p:spTree>
    <p:extLst>
      <p:ext uri="{BB962C8B-B14F-4D97-AF65-F5344CB8AC3E}">
        <p14:creationId xmlns:p14="http://schemas.microsoft.com/office/powerpoint/2010/main" val="2426119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EB8B0E3-CB33-48B1-871B-DA55F3CDF0E2}" type="datetimeFigureOut">
              <a:rPr lang="en-US" smtClean="0"/>
              <a:t>3/22/2020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831B392-CF6E-455A-BE30-A22933393047}" type="slidenum">
              <a:rPr lang="en-US" smtClean="0"/>
              <a:t>‹#›</a:t>
            </a:fld>
            <a:endParaRPr lang="en-US"/>
          </a:p>
        </p:txBody>
      </p:sp>
    </p:spTree>
    <p:extLst>
      <p:ext uri="{BB962C8B-B14F-4D97-AF65-F5344CB8AC3E}">
        <p14:creationId xmlns:p14="http://schemas.microsoft.com/office/powerpoint/2010/main" val="7593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EB8B0E3-CB33-48B1-871B-DA55F3CDF0E2}" type="datetimeFigureOut">
              <a:rPr lang="en-US" smtClean="0"/>
              <a:t>3/22/2020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831B392-CF6E-455A-BE30-A22933393047}" type="slidenum">
              <a:rPr lang="en-US" smtClean="0"/>
              <a:t>‹#›</a:t>
            </a:fld>
            <a:endParaRPr lang="en-US"/>
          </a:p>
        </p:txBody>
      </p:sp>
    </p:spTree>
    <p:extLst>
      <p:ext uri="{BB962C8B-B14F-4D97-AF65-F5344CB8AC3E}">
        <p14:creationId xmlns:p14="http://schemas.microsoft.com/office/powerpoint/2010/main" val="273902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EB8B0E3-CB33-48B1-871B-DA55F3CDF0E2}" type="datetimeFigureOut">
              <a:rPr lang="en-US" smtClean="0"/>
              <a:t>3/22/2020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831B392-CF6E-455A-BE30-A22933393047}" type="slidenum">
              <a:rPr lang="en-US" smtClean="0"/>
              <a:t>‹#›</a:t>
            </a:fld>
            <a:endParaRPr lang="en-US"/>
          </a:p>
        </p:txBody>
      </p:sp>
    </p:spTree>
    <p:extLst>
      <p:ext uri="{BB962C8B-B14F-4D97-AF65-F5344CB8AC3E}">
        <p14:creationId xmlns:p14="http://schemas.microsoft.com/office/powerpoint/2010/main" val="2286690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1EB8B0E3-CB33-48B1-871B-DA55F3CDF0E2}" type="datetimeFigureOut">
              <a:rPr lang="en-US" smtClean="0"/>
              <a:t>3/22/2020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831B392-CF6E-455A-BE30-A22933393047}" type="slidenum">
              <a:rPr lang="en-US" smtClean="0"/>
              <a:t>‹#›</a:t>
            </a:fld>
            <a:endParaRPr lang="en-US"/>
          </a:p>
        </p:txBody>
      </p:sp>
    </p:spTree>
    <p:extLst>
      <p:ext uri="{BB962C8B-B14F-4D97-AF65-F5344CB8AC3E}">
        <p14:creationId xmlns:p14="http://schemas.microsoft.com/office/powerpoint/2010/main" val="2971830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1EB8B0E3-CB33-48B1-871B-DA55F3CDF0E2}" type="datetimeFigureOut">
              <a:rPr lang="en-US" smtClean="0"/>
              <a:t>3/22/2020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831B392-CF6E-455A-BE30-A22933393047}" type="slidenum">
              <a:rPr lang="en-US" smtClean="0"/>
              <a:t>‹#›</a:t>
            </a:fld>
            <a:endParaRPr lang="en-US"/>
          </a:p>
        </p:txBody>
      </p:sp>
    </p:spTree>
    <p:extLst>
      <p:ext uri="{BB962C8B-B14F-4D97-AF65-F5344CB8AC3E}">
        <p14:creationId xmlns:p14="http://schemas.microsoft.com/office/powerpoint/2010/main" val="3374834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EB8B0E3-CB33-48B1-871B-DA55F3CDF0E2}" type="datetimeFigureOut">
              <a:rPr lang="en-US" smtClean="0"/>
              <a:t>3/22/2020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831B392-CF6E-455A-BE30-A22933393047}" type="slidenum">
              <a:rPr lang="en-US" smtClean="0"/>
              <a:t>‹#›</a:t>
            </a:fld>
            <a:endParaRPr lang="en-US"/>
          </a:p>
        </p:txBody>
      </p:sp>
    </p:spTree>
    <p:extLst>
      <p:ext uri="{BB962C8B-B14F-4D97-AF65-F5344CB8AC3E}">
        <p14:creationId xmlns:p14="http://schemas.microsoft.com/office/powerpoint/2010/main" val="4152023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EB8B0E3-CB33-48B1-871B-DA55F3CDF0E2}" type="datetimeFigureOut">
              <a:rPr lang="en-US" smtClean="0"/>
              <a:t>3/22/2020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831B392-CF6E-455A-BE30-A22933393047}" type="slidenum">
              <a:rPr lang="en-US" smtClean="0"/>
              <a:t>‹#›</a:t>
            </a:fld>
            <a:endParaRPr lang="en-US"/>
          </a:p>
        </p:txBody>
      </p:sp>
    </p:spTree>
    <p:extLst>
      <p:ext uri="{BB962C8B-B14F-4D97-AF65-F5344CB8AC3E}">
        <p14:creationId xmlns:p14="http://schemas.microsoft.com/office/powerpoint/2010/main" val="171013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B8B0E3-CB33-48B1-871B-DA55F3CDF0E2}" type="datetimeFigureOut">
              <a:rPr lang="en-US" smtClean="0"/>
              <a:t>3/22/2020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831B392-CF6E-455A-BE30-A22933393047}" type="slidenum">
              <a:rPr lang="en-US" smtClean="0"/>
              <a:t>‹#›</a:t>
            </a:fld>
            <a:endParaRPr lang="en-US"/>
          </a:p>
        </p:txBody>
      </p:sp>
    </p:spTree>
    <p:extLst>
      <p:ext uri="{BB962C8B-B14F-4D97-AF65-F5344CB8AC3E}">
        <p14:creationId xmlns:p14="http://schemas.microsoft.com/office/powerpoint/2010/main" val="2301265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B8B0E3-CB33-48B1-871B-DA55F3CDF0E2}" type="datetimeFigureOut">
              <a:rPr lang="en-US" smtClean="0"/>
              <a:t>3/22/2020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831B392-CF6E-455A-BE30-A22933393047}" type="slidenum">
              <a:rPr lang="en-US" smtClean="0"/>
              <a:t>‹#›</a:t>
            </a:fld>
            <a:endParaRPr lang="en-US"/>
          </a:p>
        </p:txBody>
      </p:sp>
    </p:spTree>
    <p:extLst>
      <p:ext uri="{BB962C8B-B14F-4D97-AF65-F5344CB8AC3E}">
        <p14:creationId xmlns:p14="http://schemas.microsoft.com/office/powerpoint/2010/main" val="3353260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8B0E3-CB33-48B1-871B-DA55F3CDF0E2}" type="datetimeFigureOut">
              <a:rPr lang="en-US" smtClean="0"/>
              <a:t>3/22/2020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1B392-CF6E-455A-BE30-A22933393047}" type="slidenum">
              <a:rPr lang="en-US" smtClean="0"/>
              <a:t>‹#›</a:t>
            </a:fld>
            <a:endParaRPr lang="en-US"/>
          </a:p>
        </p:txBody>
      </p:sp>
    </p:spTree>
    <p:extLst>
      <p:ext uri="{BB962C8B-B14F-4D97-AF65-F5344CB8AC3E}">
        <p14:creationId xmlns:p14="http://schemas.microsoft.com/office/powerpoint/2010/main" val="50317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6200" y="228600"/>
            <a:ext cx="8915400" cy="35814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EG" sz="6600" dirty="0" smtClean="0">
                <a:cs typeface="PT Bold Heading" pitchFamily="2" charset="-78"/>
              </a:rPr>
              <a:t>فن الاتيكيت والبروتوكول </a:t>
            </a:r>
            <a:br>
              <a:rPr lang="ar-EG" sz="6600" dirty="0" smtClean="0">
                <a:cs typeface="PT Bold Heading" pitchFamily="2" charset="-78"/>
              </a:rPr>
            </a:br>
            <a:r>
              <a:rPr lang="ar-EG" sz="6600" dirty="0" smtClean="0">
                <a:cs typeface="PT Bold Heading" pitchFamily="2" charset="-78"/>
              </a:rPr>
              <a:t>الثلاثاء 24 / 3 / 2020 م</a:t>
            </a:r>
            <a:br>
              <a:rPr lang="ar-EG" sz="6600" dirty="0" smtClean="0">
                <a:cs typeface="PT Bold Heading" pitchFamily="2" charset="-78"/>
              </a:rPr>
            </a:br>
            <a:r>
              <a:rPr lang="ar-EG" sz="6600" dirty="0" smtClean="0">
                <a:cs typeface="PT Bold Heading" pitchFamily="2" charset="-78"/>
              </a:rPr>
              <a:t>الفرقة الثانية إعلام بنها</a:t>
            </a:r>
            <a:endParaRPr lang="en-US" sz="6600" dirty="0">
              <a:cs typeface="PT Bold Heading" pitchFamily="2" charset="-78"/>
            </a:endParaRPr>
          </a:p>
        </p:txBody>
      </p:sp>
      <p:sp>
        <p:nvSpPr>
          <p:cNvPr id="3" name="عنوان فرعي 2"/>
          <p:cNvSpPr>
            <a:spLocks noGrp="1"/>
          </p:cNvSpPr>
          <p:nvPr>
            <p:ph type="subTitle" idx="1"/>
          </p:nvPr>
        </p:nvSpPr>
        <p:spPr>
          <a:xfrm>
            <a:off x="152400" y="3886200"/>
            <a:ext cx="8839200" cy="2819400"/>
          </a:xfrm>
        </p:spPr>
        <p:style>
          <a:lnRef idx="0">
            <a:schemeClr val="accent6"/>
          </a:lnRef>
          <a:fillRef idx="3">
            <a:schemeClr val="accent6"/>
          </a:fillRef>
          <a:effectRef idx="3">
            <a:schemeClr val="accent6"/>
          </a:effectRef>
          <a:fontRef idx="minor">
            <a:schemeClr val="lt1"/>
          </a:fontRef>
        </p:style>
        <p:txBody>
          <a:bodyPr>
            <a:normAutofit/>
          </a:bodyPr>
          <a:lstStyle/>
          <a:p>
            <a:r>
              <a:rPr lang="ar-EG" sz="6000" dirty="0" smtClean="0">
                <a:solidFill>
                  <a:srgbClr val="C00000"/>
                </a:solidFill>
                <a:cs typeface="PT Bold Heading" pitchFamily="2" charset="-78"/>
              </a:rPr>
              <a:t>دكتور </a:t>
            </a:r>
          </a:p>
          <a:p>
            <a:r>
              <a:rPr lang="ar-EG" sz="6000" dirty="0" smtClean="0">
                <a:solidFill>
                  <a:srgbClr val="C00000"/>
                </a:solidFill>
                <a:cs typeface="PT Bold Heading" pitchFamily="2" charset="-78"/>
              </a:rPr>
              <a:t>محمد عبد البديع السيد</a:t>
            </a:r>
            <a:endParaRPr lang="en-US" sz="6000" dirty="0">
              <a:solidFill>
                <a:srgbClr val="C00000"/>
              </a:solidFill>
              <a:cs typeface="PT Bold Heading" pitchFamily="2" charset="-78"/>
            </a:endParaRPr>
          </a:p>
        </p:txBody>
      </p:sp>
    </p:spTree>
    <p:extLst>
      <p:ext uri="{BB962C8B-B14F-4D97-AF65-F5344CB8AC3E}">
        <p14:creationId xmlns:p14="http://schemas.microsoft.com/office/powerpoint/2010/main" val="3649736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rtl="1"/>
            <a:r>
              <a:rPr lang="ar-EG" sz="4800" dirty="0" smtClean="0">
                <a:cs typeface="PT Bold Heading" pitchFamily="2" charset="-78"/>
              </a:rPr>
              <a:t/>
            </a:r>
            <a:br>
              <a:rPr lang="ar-EG" sz="4800" dirty="0" smtClean="0">
                <a:cs typeface="PT Bold Heading" pitchFamily="2" charset="-78"/>
              </a:rPr>
            </a:br>
            <a:r>
              <a:rPr lang="ar-SA" sz="4800" dirty="0" smtClean="0">
                <a:cs typeface="PT Bold Heading" pitchFamily="2" charset="-78"/>
              </a:rPr>
              <a:t>5- </a:t>
            </a:r>
            <a:r>
              <a:rPr lang="ar-SA" sz="4800" dirty="0">
                <a:cs typeface="PT Bold Heading" pitchFamily="2" charset="-78"/>
              </a:rPr>
              <a:t>أسبقية السير </a:t>
            </a:r>
            <a:r>
              <a:rPr lang="en-US" sz="4800" dirty="0">
                <a:cs typeface="PT Bold Heading" pitchFamily="2" charset="-78"/>
              </a:rPr>
              <a:t>: </a:t>
            </a:r>
            <a:br>
              <a:rPr lang="en-US" sz="4800" dirty="0">
                <a:cs typeface="PT Bold Heading" pitchFamily="2" charset="-78"/>
              </a:rPr>
            </a:br>
            <a:endParaRPr lang="en-US" sz="4800" dirty="0">
              <a:cs typeface="PT Bold Heading" pitchFamily="2" charset="-78"/>
            </a:endParaRPr>
          </a:p>
        </p:txBody>
      </p:sp>
      <p:sp>
        <p:nvSpPr>
          <p:cNvPr id="3" name="عنصر نائب للمحتوى 2"/>
          <p:cNvSpPr>
            <a:spLocks noGrp="1"/>
          </p:cNvSpPr>
          <p:nvPr>
            <p:ph idx="1"/>
          </p:nvPr>
        </p:nvSpPr>
        <p:spPr>
          <a:xfrm>
            <a:off x="304800" y="1600200"/>
            <a:ext cx="8534400" cy="4876800"/>
          </a:xfrm>
        </p:spPr>
        <p:style>
          <a:lnRef idx="1">
            <a:schemeClr val="accent5"/>
          </a:lnRef>
          <a:fillRef idx="2">
            <a:schemeClr val="accent5"/>
          </a:fillRef>
          <a:effectRef idx="1">
            <a:schemeClr val="accent5"/>
          </a:effectRef>
          <a:fontRef idx="minor">
            <a:schemeClr val="dk1"/>
          </a:fontRef>
        </p:style>
        <p:txBody>
          <a:bodyPr>
            <a:normAutofit/>
          </a:bodyPr>
          <a:lstStyle/>
          <a:p>
            <a:pPr algn="r" rtl="1"/>
            <a:r>
              <a:rPr lang="ar-SA" sz="3600" dirty="0">
                <a:cs typeface="PT Bold Heading" pitchFamily="2" charset="-78"/>
              </a:rPr>
              <a:t>عند السير يكون صاحب الأسبقية الأولى على اليمين، أما في حال السير في موكب رسمي  يفضل ألا يزيد الصف الواحد عن خمسة أشخاص  يحتل صاحب الأسبقية الأولى المنتصف، بنفس ترتيب الجلوس</a:t>
            </a:r>
            <a:r>
              <a:rPr lang="en-US" sz="3600" dirty="0">
                <a:cs typeface="PT Bold Heading" pitchFamily="2" charset="-78"/>
              </a:rPr>
              <a:t>. </a:t>
            </a:r>
            <a:r>
              <a:rPr lang="ar-SA" sz="3600" dirty="0">
                <a:cs typeface="PT Bold Heading" pitchFamily="2" charset="-78"/>
              </a:rPr>
              <a:t>أما أن تطلبت الظروف أن يكون العدد أربعة أشخاص فيحتل صاحب الأسبقية الأولى جهة اليمين، والثاني والثالث والرابع على يساره </a:t>
            </a:r>
            <a:endParaRPr lang="en-US" sz="3600" dirty="0">
              <a:cs typeface="PT Bold Heading" pitchFamily="2" charset="-78"/>
            </a:endParaRPr>
          </a:p>
        </p:txBody>
      </p:sp>
    </p:spTree>
    <p:extLst>
      <p:ext uri="{BB962C8B-B14F-4D97-AF65-F5344CB8AC3E}">
        <p14:creationId xmlns:p14="http://schemas.microsoft.com/office/powerpoint/2010/main" val="1351792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Autofit/>
          </a:bodyPr>
          <a:lstStyle/>
          <a:p>
            <a:pPr rtl="1"/>
            <a:r>
              <a:rPr lang="ar-EG" sz="4800" dirty="0" smtClean="0">
                <a:cs typeface="PT Bold Heading" pitchFamily="2" charset="-78"/>
              </a:rPr>
              <a:t/>
            </a:r>
            <a:br>
              <a:rPr lang="ar-EG" sz="4800" dirty="0" smtClean="0">
                <a:cs typeface="PT Bold Heading" pitchFamily="2" charset="-78"/>
              </a:rPr>
            </a:br>
            <a:r>
              <a:rPr lang="ar-SA" sz="4800" dirty="0" smtClean="0">
                <a:cs typeface="PT Bold Heading" pitchFamily="2" charset="-78"/>
              </a:rPr>
              <a:t>6- </a:t>
            </a:r>
            <a:r>
              <a:rPr lang="ar-SA" sz="4800" dirty="0">
                <a:cs typeface="PT Bold Heading" pitchFamily="2" charset="-78"/>
              </a:rPr>
              <a:t>أسبقية الخطابة</a:t>
            </a:r>
            <a:r>
              <a:rPr lang="en-US" sz="4800" dirty="0">
                <a:cs typeface="PT Bold Heading" pitchFamily="2" charset="-78"/>
              </a:rPr>
              <a:t>: </a:t>
            </a:r>
            <a:br>
              <a:rPr lang="en-US" sz="4800" dirty="0">
                <a:cs typeface="PT Bold Heading" pitchFamily="2" charset="-78"/>
              </a:rPr>
            </a:br>
            <a:endParaRPr lang="en-US" sz="4800" dirty="0">
              <a:cs typeface="PT Bold Heading" pitchFamily="2" charset="-78"/>
            </a:endParaRPr>
          </a:p>
        </p:txBody>
      </p:sp>
      <p:sp>
        <p:nvSpPr>
          <p:cNvPr id="3" name="عنصر نائب للمحتوى 2"/>
          <p:cNvSpPr>
            <a:spLocks noGrp="1"/>
          </p:cNvSpPr>
          <p:nvPr>
            <p:ph idx="1"/>
          </p:nvPr>
        </p:nvSpPr>
        <p:spPr>
          <a:xfrm>
            <a:off x="228600" y="1600200"/>
            <a:ext cx="8686800" cy="48768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0" indent="0" algn="r" rtl="1">
              <a:buNone/>
            </a:pPr>
            <a:r>
              <a:rPr lang="ar-SA" dirty="0">
                <a:cs typeface="PT Bold Heading" pitchFamily="2" charset="-78"/>
              </a:rPr>
              <a:t>في الحفلات التي يغلب عليها الطابع الخطابي، يقدم الخطاب الرئيسي لصاحب الأسبقية الأولى خطابه آخر خطاب، لكون الجميع  حاضرين، صحافيين،</a:t>
            </a:r>
            <a:r>
              <a:rPr lang="en-US" dirty="0">
                <a:cs typeface="PT Bold Heading" pitchFamily="2" charset="-78"/>
              </a:rPr>
              <a:t>.</a:t>
            </a:r>
            <a:r>
              <a:rPr lang="ar-SA" dirty="0">
                <a:cs typeface="PT Bold Heading" pitchFamily="2" charset="-78"/>
              </a:rPr>
              <a:t>يولون الاهتمام الأكبر لهذا الخطاب</a:t>
            </a:r>
            <a:r>
              <a:rPr lang="en-US" dirty="0">
                <a:cs typeface="PT Bold Heading" pitchFamily="2" charset="-78"/>
              </a:rPr>
              <a:t>.</a:t>
            </a:r>
          </a:p>
          <a:p>
            <a:pPr marL="0" indent="0" algn="r" rtl="1">
              <a:buNone/>
            </a:pPr>
            <a:r>
              <a:rPr lang="ar-SA" dirty="0">
                <a:cs typeface="PT Bold Heading" pitchFamily="2" charset="-78"/>
              </a:rPr>
              <a:t>7- الأسبقية المكتسبة بحكم الاستضافة</a:t>
            </a:r>
            <a:r>
              <a:rPr lang="en-US" dirty="0">
                <a:cs typeface="PT Bold Heading" pitchFamily="2" charset="-78"/>
              </a:rPr>
              <a:t> :  </a:t>
            </a:r>
          </a:p>
          <a:p>
            <a:pPr marL="0" indent="0" algn="r" rtl="1">
              <a:buNone/>
            </a:pPr>
            <a:r>
              <a:rPr lang="ar-SA" dirty="0">
                <a:cs typeface="PT Bold Heading" pitchFamily="2" charset="-78"/>
              </a:rPr>
              <a:t>عندما يتم تنظيم حدث خاص يضم ضيف شرف يكون ضيف الشرف هو صاحب الأسبقية الأولى، وغالياً ما يكون يحتل الضيف أسبقية على حساب المضيف</a:t>
            </a:r>
            <a:r>
              <a:rPr lang="en-US" dirty="0">
                <a:cs typeface="PT Bold Heading" pitchFamily="2" charset="-78"/>
              </a:rPr>
              <a:t>.</a:t>
            </a:r>
          </a:p>
          <a:p>
            <a:pPr marL="0" indent="0" algn="r" rtl="1">
              <a:buNone/>
            </a:pPr>
            <a:r>
              <a:rPr lang="ar-SA" dirty="0">
                <a:cs typeface="PT Bold Heading" pitchFamily="2" charset="-78"/>
              </a:rPr>
              <a:t>8- الأسبقية المكتسبة بحكم فارق السن</a:t>
            </a:r>
            <a:r>
              <a:rPr lang="en-US" b="1" dirty="0">
                <a:cs typeface="PT Bold Heading" pitchFamily="2" charset="-78"/>
              </a:rPr>
              <a:t> :</a:t>
            </a:r>
            <a:endParaRPr lang="en-US" dirty="0">
              <a:cs typeface="PT Bold Heading" pitchFamily="2" charset="-78"/>
            </a:endParaRPr>
          </a:p>
          <a:p>
            <a:pPr marL="0" indent="0" algn="r" rtl="1">
              <a:buNone/>
            </a:pPr>
            <a:r>
              <a:rPr lang="ar-SA" dirty="0">
                <a:cs typeface="PT Bold Heading" pitchFamily="2" charset="-78"/>
              </a:rPr>
              <a:t>عندما تتساوى الرتب والمناصب، والأهمية ، والدرجة العلمية، يكون السن هو الفيصل في تحديد الأسبقية</a:t>
            </a:r>
            <a:r>
              <a:rPr lang="en-US" dirty="0">
                <a:cs typeface="PT Bold Heading" pitchFamily="2" charset="-78"/>
              </a:rPr>
              <a:t> .</a:t>
            </a: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1011230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dirty="0"/>
              <a:t>9- أسبقيات النساء </a:t>
            </a:r>
            <a:endParaRPr lang="en-US" dirty="0"/>
          </a:p>
        </p:txBody>
      </p:sp>
      <p:sp>
        <p:nvSpPr>
          <p:cNvPr id="3" name="عنصر نائب للمحتوى 2"/>
          <p:cNvSpPr>
            <a:spLocks noGrp="1"/>
          </p:cNvSpPr>
          <p:nvPr>
            <p:ph idx="1"/>
          </p:nvPr>
        </p:nvSpPr>
        <p:spPr/>
        <p:txBody>
          <a:bodyPr/>
          <a:lstStyle/>
          <a:p>
            <a:pPr rtl="1"/>
            <a:r>
              <a:rPr lang="ar-SA" dirty="0"/>
              <a:t>تأخذ الزوجة أسبقية زوجها، وتحتفظ الأرملة بأسبقية زوجها قبل الوفاة، وتتقدم المتزوجة على المطلقة، وتأتي الآنسة بعد السيدة، في حين لا توجد أسبقية للأزواج على نفس أسبقية زوجاتهم</a:t>
            </a:r>
            <a:r>
              <a:rPr lang="en-US" dirty="0"/>
              <a:t>.</a:t>
            </a:r>
          </a:p>
          <a:p>
            <a:r>
              <a:rPr lang="ar-SA" dirty="0"/>
              <a:t>تحترم قواعد الأسبقية في جميع التعاملات والمواقف مهما كانت، فيتم احترامها ومراعاتها عند التحدث، والتكريم والاستقبال، وعلى موائد الطعام، والدخول والخروج، و ركوب السيارة، والجلوس</a:t>
            </a:r>
            <a:endParaRPr lang="en-US" dirty="0"/>
          </a:p>
        </p:txBody>
      </p:sp>
    </p:spTree>
    <p:extLst>
      <p:ext uri="{BB962C8B-B14F-4D97-AF65-F5344CB8AC3E}">
        <p14:creationId xmlns:p14="http://schemas.microsoft.com/office/powerpoint/2010/main" val="1429641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pPr rtl="1"/>
            <a:r>
              <a:rPr lang="ar-SA" dirty="0">
                <a:cs typeface="PT Bold Heading" pitchFamily="2" charset="-78"/>
              </a:rPr>
              <a:t>أسبقية المناسبات الرسمية </a:t>
            </a:r>
            <a:endParaRPr lang="en-US" dirty="0">
              <a:cs typeface="PT Bold Heading" pitchFamily="2" charset="-78"/>
            </a:endParaRPr>
          </a:p>
        </p:txBody>
      </p:sp>
      <p:sp>
        <p:nvSpPr>
          <p:cNvPr id="3" name="عنصر نائب للمحتوى 2"/>
          <p:cNvSpPr>
            <a:spLocks noGrp="1"/>
          </p:cNvSpPr>
          <p:nvPr>
            <p:ph idx="1"/>
          </p:nvPr>
        </p:nvSpPr>
        <p:spPr>
          <a:xfrm>
            <a:off x="228600" y="1600200"/>
            <a:ext cx="8610600" cy="5029200"/>
          </a:xfrm>
        </p:spPr>
        <p:style>
          <a:lnRef idx="1">
            <a:schemeClr val="accent2"/>
          </a:lnRef>
          <a:fillRef idx="2">
            <a:schemeClr val="accent2"/>
          </a:fillRef>
          <a:effectRef idx="1">
            <a:schemeClr val="accent2"/>
          </a:effectRef>
          <a:fontRef idx="minor">
            <a:schemeClr val="dk1"/>
          </a:fontRef>
        </p:style>
        <p:txBody>
          <a:bodyPr/>
          <a:lstStyle/>
          <a:p>
            <a:pPr algn="r" rtl="1"/>
            <a:r>
              <a:rPr lang="ar-SA" dirty="0">
                <a:cs typeface="PT Bold Heading" pitchFamily="2" charset="-78"/>
              </a:rPr>
              <a:t>وأهم صورها أن يتنازل السفير لوزير خارجية الزائر للبلد المضيف لتصدر الحفل بصفته الداعي، إلا إذا كان الوزير هو ضيف الشرف، فيجلس على الموائد في مواجهة الداعي. </a:t>
            </a:r>
            <a:endParaRPr lang="en-US" dirty="0">
              <a:cs typeface="PT Bold Heading" pitchFamily="2" charset="-78"/>
            </a:endParaRPr>
          </a:p>
          <a:p>
            <a:pPr algn="r" rtl="1"/>
            <a:r>
              <a:rPr lang="ar-SA" dirty="0">
                <a:cs typeface="PT Bold Heading" pitchFamily="2" charset="-78"/>
              </a:rPr>
              <a:t>ويحكم قواعد الأسبقية، عادة، إما الأبجدية لدول الشخصيات، أو التناوب لأسماء هذه الدول، أو القرعة، مثل القرعة السنوية التي يتم بها اختيار الدولة التي تتصدر ترتيب الدول، خلال دورة الجمعية العامة للأمم المتحدة. </a:t>
            </a:r>
            <a:endParaRPr lang="en-US" dirty="0">
              <a:cs typeface="PT Bold Heading" pitchFamily="2" charset="-78"/>
            </a:endParaRPr>
          </a:p>
          <a:p>
            <a:pPr algn="r"/>
            <a:endParaRPr lang="en-US" dirty="0">
              <a:cs typeface="PT Bold Heading" pitchFamily="2" charset="-78"/>
            </a:endParaRPr>
          </a:p>
        </p:txBody>
      </p:sp>
    </p:spTree>
    <p:extLst>
      <p:ext uri="{BB962C8B-B14F-4D97-AF65-F5344CB8AC3E}">
        <p14:creationId xmlns:p14="http://schemas.microsoft.com/office/powerpoint/2010/main" val="3802983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r>
              <a:rPr lang="ar-EG" sz="5400" dirty="0" smtClean="0">
                <a:cs typeface="PT Bold Heading" pitchFamily="2" charset="-78"/>
              </a:rPr>
              <a:t/>
            </a:r>
            <a:br>
              <a:rPr lang="ar-EG" sz="5400" dirty="0" smtClean="0">
                <a:cs typeface="PT Bold Heading" pitchFamily="2" charset="-78"/>
              </a:rPr>
            </a:br>
            <a:r>
              <a:rPr lang="ar-SA" sz="5400" dirty="0" smtClean="0">
                <a:cs typeface="PT Bold Heading" pitchFamily="2" charset="-78"/>
              </a:rPr>
              <a:t>1- </a:t>
            </a:r>
            <a:r>
              <a:rPr lang="ar-SA" sz="5400" dirty="0">
                <a:cs typeface="PT Bold Heading" pitchFamily="2" charset="-78"/>
              </a:rPr>
              <a:t>الأسبقية بين الدول:</a:t>
            </a:r>
            <a:r>
              <a:rPr lang="en-US" sz="5400" dirty="0">
                <a:cs typeface="PT Bold Heading" pitchFamily="2" charset="-78"/>
              </a:rPr>
              <a:t/>
            </a:r>
            <a:br>
              <a:rPr lang="en-US" sz="5400" dirty="0">
                <a:cs typeface="PT Bold Heading" pitchFamily="2" charset="-78"/>
              </a:rPr>
            </a:br>
            <a:endParaRPr lang="en-US" sz="5400" dirty="0">
              <a:cs typeface="PT Bold Heading" pitchFamily="2" charset="-78"/>
            </a:endParaRPr>
          </a:p>
        </p:txBody>
      </p:sp>
      <p:sp>
        <p:nvSpPr>
          <p:cNvPr id="3" name="عنصر نائب للمحتوى 2"/>
          <p:cNvSpPr>
            <a:spLocks noGrp="1"/>
          </p:cNvSpPr>
          <p:nvPr>
            <p:ph idx="1"/>
          </p:nvPr>
        </p:nvSpPr>
        <p:spPr>
          <a:xfrm>
            <a:off x="304800" y="1600200"/>
            <a:ext cx="8610600" cy="4953000"/>
          </a:xfrm>
        </p:spPr>
        <p:style>
          <a:lnRef idx="1">
            <a:schemeClr val="accent1"/>
          </a:lnRef>
          <a:fillRef idx="2">
            <a:schemeClr val="accent1"/>
          </a:fillRef>
          <a:effectRef idx="1">
            <a:schemeClr val="accent1"/>
          </a:effectRef>
          <a:fontRef idx="minor">
            <a:schemeClr val="dk1"/>
          </a:fontRef>
        </p:style>
        <p:txBody>
          <a:bodyPr/>
          <a:lstStyle/>
          <a:p>
            <a:pPr algn="r" rtl="1"/>
            <a:r>
              <a:rPr lang="ar-SA" dirty="0">
                <a:cs typeface="PT Bold Heading" pitchFamily="2" charset="-78"/>
              </a:rPr>
              <a:t>أصبحت قاعدة المساواة بين الدول المستقلة، هي التي تحكم الأسبقيات .</a:t>
            </a:r>
            <a:endParaRPr lang="en-US" dirty="0">
              <a:cs typeface="PT Bold Heading" pitchFamily="2" charset="-78"/>
            </a:endParaRPr>
          </a:p>
          <a:p>
            <a:pPr algn="r" rtl="1"/>
            <a:r>
              <a:rPr lang="ar-SA" dirty="0">
                <a:cs typeface="PT Bold Heading" pitchFamily="2" charset="-78"/>
              </a:rPr>
              <a:t>تحدد الأسبقية بين الدول كاملة السيادة في المناسبات المختلفة التي تمثل فيها هذه الدول طبقاً لإحدى الطرق التالية:</a:t>
            </a:r>
            <a:endParaRPr lang="en-US" dirty="0">
              <a:cs typeface="PT Bold Heading" pitchFamily="2" charset="-78"/>
            </a:endParaRPr>
          </a:p>
          <a:p>
            <a:pPr algn="r" rtl="1"/>
            <a:r>
              <a:rPr lang="ar-SA" b="1" dirty="0">
                <a:cs typeface="PT Bold Heading" pitchFamily="2" charset="-78"/>
              </a:rPr>
              <a:t>*</a:t>
            </a:r>
            <a:r>
              <a:rPr lang="ar-SA" dirty="0">
                <a:cs typeface="PT Bold Heading" pitchFamily="2" charset="-78"/>
              </a:rPr>
              <a:t> طريقة التناوب.</a:t>
            </a:r>
            <a:endParaRPr lang="en-US" dirty="0">
              <a:cs typeface="PT Bold Heading" pitchFamily="2" charset="-78"/>
            </a:endParaRPr>
          </a:p>
          <a:p>
            <a:pPr algn="r" rtl="1"/>
            <a:r>
              <a:rPr lang="ar-SA" b="1" dirty="0">
                <a:cs typeface="PT Bold Heading" pitchFamily="2" charset="-78"/>
              </a:rPr>
              <a:t>*</a:t>
            </a:r>
            <a:r>
              <a:rPr lang="ar-SA" dirty="0">
                <a:cs typeface="PT Bold Heading" pitchFamily="2" charset="-78"/>
              </a:rPr>
              <a:t> طريقة القرعة.</a:t>
            </a:r>
            <a:endParaRPr lang="en-US" dirty="0">
              <a:cs typeface="PT Bold Heading" pitchFamily="2" charset="-78"/>
            </a:endParaRPr>
          </a:p>
          <a:p>
            <a:pPr algn="r" rtl="1"/>
            <a:r>
              <a:rPr lang="ar-SA" b="1" dirty="0">
                <a:cs typeface="PT Bold Heading" pitchFamily="2" charset="-78"/>
              </a:rPr>
              <a:t>*</a:t>
            </a:r>
            <a:r>
              <a:rPr lang="ar-SA" dirty="0">
                <a:cs typeface="PT Bold Heading" pitchFamily="2" charset="-78"/>
              </a:rPr>
              <a:t> الطريقة الأبجدية.</a:t>
            </a:r>
            <a:endParaRPr lang="en-US" dirty="0">
              <a:cs typeface="PT Bold Heading" pitchFamily="2" charset="-78"/>
            </a:endParaRPr>
          </a:p>
          <a:p>
            <a:pPr algn="r"/>
            <a:endParaRPr lang="en-US" dirty="0">
              <a:cs typeface="PT Bold Heading" pitchFamily="2" charset="-78"/>
            </a:endParaRPr>
          </a:p>
        </p:txBody>
      </p:sp>
    </p:spTree>
    <p:extLst>
      <p:ext uri="{BB962C8B-B14F-4D97-AF65-F5344CB8AC3E}">
        <p14:creationId xmlns:p14="http://schemas.microsoft.com/office/powerpoint/2010/main" val="1211496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rtl="1"/>
            <a:r>
              <a:rPr lang="ar-SA" dirty="0">
                <a:cs typeface="PT Bold Heading" pitchFamily="2" charset="-78"/>
              </a:rPr>
              <a:t>2- الأسبقية بين الملوك ورؤساء الدول</a:t>
            </a:r>
            <a:endParaRPr lang="en-US" dirty="0">
              <a:cs typeface="PT Bold Heading" pitchFamily="2" charset="-78"/>
            </a:endParaRPr>
          </a:p>
        </p:txBody>
      </p:sp>
      <p:sp>
        <p:nvSpPr>
          <p:cNvPr id="3" name="عنصر نائب للمحتوى 2"/>
          <p:cNvSpPr>
            <a:spLocks noGrp="1"/>
          </p:cNvSpPr>
          <p:nvPr>
            <p:ph idx="1"/>
          </p:nvPr>
        </p:nvSpPr>
        <p:spPr>
          <a:xfrm>
            <a:off x="381000" y="1600200"/>
            <a:ext cx="8534400" cy="4953000"/>
          </a:xfrm>
        </p:spPr>
        <p:style>
          <a:lnRef idx="1">
            <a:schemeClr val="accent4"/>
          </a:lnRef>
          <a:fillRef idx="2">
            <a:schemeClr val="accent4"/>
          </a:fillRef>
          <a:effectRef idx="1">
            <a:schemeClr val="accent4"/>
          </a:effectRef>
          <a:fontRef idx="minor">
            <a:schemeClr val="dk1"/>
          </a:fontRef>
        </p:style>
        <p:txBody>
          <a:bodyPr>
            <a:noAutofit/>
          </a:bodyPr>
          <a:lstStyle/>
          <a:p>
            <a:pPr algn="r" rtl="1"/>
            <a:r>
              <a:rPr lang="ar-SA" sz="3600" dirty="0">
                <a:cs typeface="PT Bold Heading" pitchFamily="2" charset="-78"/>
              </a:rPr>
              <a:t>يتقدم، عادة، رئيس الدولة الضيف على رئيس الدولة المضيف. وتحتفظ أدراج المراسم بسجل يوضح أقدمية الملوك والحكام والرؤساء. </a:t>
            </a:r>
            <a:endParaRPr lang="en-US" sz="3600" dirty="0">
              <a:cs typeface="PT Bold Heading" pitchFamily="2" charset="-78"/>
            </a:endParaRPr>
          </a:p>
          <a:p>
            <a:pPr algn="r" rtl="1"/>
            <a:r>
              <a:rPr lang="ar-SA" sz="3600" dirty="0">
                <a:cs typeface="PT Bold Heading" pitchFamily="2" charset="-78"/>
              </a:rPr>
              <a:t>كما لا توجد قواعد ثابتة تحدد الأسبقية بين الملوك أو رؤساء الدول عند اجتماعهم في مكان واحد، ولكن إذا اجتمع رئيساً دولتين فإن الرئيس المضيف يعطى الأسبقية للرئيس الضيف</a:t>
            </a:r>
            <a:endParaRPr lang="en-US" sz="3600" dirty="0">
              <a:cs typeface="PT Bold Heading" pitchFamily="2" charset="-78"/>
            </a:endParaRPr>
          </a:p>
        </p:txBody>
      </p:sp>
    </p:spTree>
    <p:extLst>
      <p:ext uri="{BB962C8B-B14F-4D97-AF65-F5344CB8AC3E}">
        <p14:creationId xmlns:p14="http://schemas.microsoft.com/office/powerpoint/2010/main" val="2410293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839200" cy="6400800"/>
          </a:xfrm>
        </p:spPr>
        <p:style>
          <a:lnRef idx="1">
            <a:schemeClr val="accent4"/>
          </a:lnRef>
          <a:fillRef idx="2">
            <a:schemeClr val="accent4"/>
          </a:fillRef>
          <a:effectRef idx="1">
            <a:schemeClr val="accent4"/>
          </a:effectRef>
          <a:fontRef idx="minor">
            <a:schemeClr val="dk1"/>
          </a:fontRef>
        </p:style>
        <p:txBody>
          <a:bodyPr>
            <a:noAutofit/>
          </a:bodyPr>
          <a:lstStyle/>
          <a:p>
            <a:pPr marL="0" indent="0" algn="r" rtl="1">
              <a:buNone/>
            </a:pPr>
            <a:r>
              <a:rPr lang="ar-SA" dirty="0">
                <a:cs typeface="PT Bold Heading" pitchFamily="2" charset="-78"/>
              </a:rPr>
              <a:t>إذا اجتمع عدد أكبر من الرؤساء في مكان واحد فيمكن تحديد الأسبقية فيما بينهم طبقاً لإحدى القواعد التالية:</a:t>
            </a:r>
            <a:endParaRPr lang="en-US" dirty="0">
              <a:cs typeface="PT Bold Heading" pitchFamily="2" charset="-78"/>
            </a:endParaRPr>
          </a:p>
          <a:p>
            <a:pPr marL="0" indent="0" algn="r" rtl="1">
              <a:buNone/>
            </a:pPr>
            <a:r>
              <a:rPr lang="ar-SA" dirty="0">
                <a:cs typeface="PT Bold Heading" pitchFamily="2" charset="-78"/>
              </a:rPr>
              <a:t>-  تاريخ التاج (أقدمية الجلوس على العرش).</a:t>
            </a:r>
            <a:endParaRPr lang="en-US" dirty="0">
              <a:cs typeface="PT Bold Heading" pitchFamily="2" charset="-78"/>
            </a:endParaRPr>
          </a:p>
          <a:p>
            <a:pPr marL="0" indent="0" algn="r" rtl="1">
              <a:buNone/>
            </a:pPr>
            <a:r>
              <a:rPr lang="ar-SA" dirty="0">
                <a:cs typeface="PT Bold Heading" pitchFamily="2" charset="-78"/>
              </a:rPr>
              <a:t> - تاريخ تولى الحكم.</a:t>
            </a:r>
            <a:endParaRPr lang="en-US" dirty="0">
              <a:cs typeface="PT Bold Heading" pitchFamily="2" charset="-78"/>
            </a:endParaRPr>
          </a:p>
          <a:p>
            <a:pPr marL="0" indent="0" algn="r" rtl="1">
              <a:buNone/>
            </a:pPr>
            <a:r>
              <a:rPr lang="ar-SA" dirty="0">
                <a:cs typeface="PT Bold Heading" pitchFamily="2" charset="-78"/>
              </a:rPr>
              <a:t> - الحروف الأبجدية لأسماء الدول (وهي أنسب الطرق).</a:t>
            </a:r>
            <a:endParaRPr lang="en-US" dirty="0">
              <a:cs typeface="PT Bold Heading" pitchFamily="2" charset="-78"/>
            </a:endParaRPr>
          </a:p>
          <a:p>
            <a:pPr marL="0" indent="0" algn="r" rtl="1">
              <a:buNone/>
            </a:pPr>
            <a:r>
              <a:rPr lang="ar-SA" dirty="0">
                <a:cs typeface="PT Bold Heading" pitchFamily="2" charset="-78"/>
              </a:rPr>
              <a:t>  -  التناوب بحيث يتقدم كل منهم على زملائه في اجتماع من </a:t>
            </a:r>
            <a:r>
              <a:rPr lang="ar-SA" dirty="0" smtClean="0">
                <a:cs typeface="PT Bold Heading" pitchFamily="2" charset="-78"/>
              </a:rPr>
              <a:t>الاجتماعات</a:t>
            </a:r>
            <a:endParaRPr lang="ar-EG" dirty="0" smtClean="0">
              <a:cs typeface="PT Bold Heading" pitchFamily="2" charset="-78"/>
            </a:endParaRPr>
          </a:p>
          <a:p>
            <a:pPr marL="0" indent="0" algn="r" rtl="1">
              <a:buNone/>
            </a:pPr>
            <a:r>
              <a:rPr lang="ar-SA" dirty="0">
                <a:cs typeface="PT Bold Heading" pitchFamily="2" charset="-78"/>
              </a:rPr>
              <a:t>-  وفقاً للتقدم في السن، فالأكبر سناً يسبق الأحداث سناً.</a:t>
            </a:r>
            <a:endParaRPr lang="en-US" dirty="0">
              <a:cs typeface="PT Bold Heading" pitchFamily="2" charset="-78"/>
            </a:endParaRPr>
          </a:p>
          <a:p>
            <a:pPr marL="0" indent="0" algn="r" rtl="1">
              <a:buNone/>
            </a:pPr>
            <a:r>
              <a:rPr lang="ar-SA" dirty="0">
                <a:cs typeface="PT Bold Heading" pitchFamily="2" charset="-78"/>
              </a:rPr>
              <a:t>  -  الاتفاق المسبق بعدم وجود أسبقية بينهم، وأن مواضعهم متساوية.</a:t>
            </a:r>
            <a:endParaRPr lang="en-US" dirty="0">
              <a:cs typeface="PT Bold Heading" pitchFamily="2" charset="-78"/>
            </a:endParaRPr>
          </a:p>
          <a:p>
            <a:pPr marL="0" indent="0" algn="r" rtl="1">
              <a:buNone/>
            </a:pPr>
            <a:endParaRPr lang="en-US" dirty="0">
              <a:cs typeface="PT Bold Heading" pitchFamily="2" charset="-78"/>
            </a:endParaRPr>
          </a:p>
        </p:txBody>
      </p:sp>
    </p:spTree>
    <p:extLst>
      <p:ext uri="{BB962C8B-B14F-4D97-AF65-F5344CB8AC3E}">
        <p14:creationId xmlns:p14="http://schemas.microsoft.com/office/powerpoint/2010/main" val="3158323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ar-SA" dirty="0">
                <a:cs typeface="PT Bold Heading" pitchFamily="2" charset="-78"/>
              </a:rPr>
              <a:t>3 - الأسبقية بين الوزراء </a:t>
            </a:r>
            <a:endParaRPr lang="en-US" dirty="0">
              <a:cs typeface="PT Bold Heading" pitchFamily="2" charset="-78"/>
            </a:endParaRPr>
          </a:p>
        </p:txBody>
      </p:sp>
      <p:sp>
        <p:nvSpPr>
          <p:cNvPr id="3" name="عنصر نائب للمحتوى 2"/>
          <p:cNvSpPr>
            <a:spLocks noGrp="1"/>
          </p:cNvSpPr>
          <p:nvPr>
            <p:ph idx="1"/>
          </p:nvPr>
        </p:nvSpPr>
        <p:spPr>
          <a:xfrm>
            <a:off x="304800" y="1600200"/>
            <a:ext cx="8382000" cy="4876800"/>
          </a:xfrm>
        </p:spPr>
        <p:style>
          <a:lnRef idx="1">
            <a:schemeClr val="accent2"/>
          </a:lnRef>
          <a:fillRef idx="2">
            <a:schemeClr val="accent2"/>
          </a:fillRef>
          <a:effectRef idx="1">
            <a:schemeClr val="accent2"/>
          </a:effectRef>
          <a:fontRef idx="minor">
            <a:schemeClr val="dk1"/>
          </a:fontRef>
        </p:style>
        <p:txBody>
          <a:bodyPr>
            <a:noAutofit/>
          </a:bodyPr>
          <a:lstStyle/>
          <a:p>
            <a:pPr algn="r" rtl="1"/>
            <a:r>
              <a:rPr lang="ar-SA" sz="3600" dirty="0">
                <a:cs typeface="PT Bold Heading" pitchFamily="2" charset="-78"/>
              </a:rPr>
              <a:t>تتحدد أسبقية الوزراء وفق عدد من المبادئ، حسب أعراف كل دولة، مثل قِدَم الوزير في تشكيل الوزارة. ويتقدم وزراء الحكومة المركزية، على وزراء الولايات في الدول الاتحادية، مثل الولايات المتحدة، حيث يتقدم وزراء الحكومة الفيدرالية على زملائهم الوزراء في حكومات الولايات المكونة للدول المركبة. وقد يرتب الوزراء حسب أهمية وزارتهم، مثل وزارات الخارجية والدفاع وغيرها. </a:t>
            </a:r>
            <a:endParaRPr lang="en-US" sz="3600" dirty="0">
              <a:cs typeface="PT Bold Heading" pitchFamily="2" charset="-78"/>
            </a:endParaRPr>
          </a:p>
          <a:p>
            <a:pPr algn="r" rtl="1"/>
            <a:endParaRPr lang="en-US" sz="3600" dirty="0">
              <a:cs typeface="PT Bold Heading" pitchFamily="2" charset="-78"/>
            </a:endParaRPr>
          </a:p>
        </p:txBody>
      </p:sp>
    </p:spTree>
    <p:extLst>
      <p:ext uri="{BB962C8B-B14F-4D97-AF65-F5344CB8AC3E}">
        <p14:creationId xmlns:p14="http://schemas.microsoft.com/office/powerpoint/2010/main" val="284317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686800" cy="6400800"/>
          </a:xfrm>
        </p:spPr>
        <p:style>
          <a:lnRef idx="1">
            <a:schemeClr val="accent2"/>
          </a:lnRef>
          <a:fillRef idx="2">
            <a:schemeClr val="accent2"/>
          </a:fillRef>
          <a:effectRef idx="1">
            <a:schemeClr val="accent2"/>
          </a:effectRef>
          <a:fontRef idx="minor">
            <a:schemeClr val="dk1"/>
          </a:fontRef>
        </p:style>
        <p:txBody>
          <a:bodyPr>
            <a:normAutofit/>
          </a:bodyPr>
          <a:lstStyle/>
          <a:p>
            <a:pPr algn="r" rtl="1"/>
            <a:r>
              <a:rPr lang="ar-SA" sz="3600" dirty="0">
                <a:cs typeface="PT Bold Heading" pitchFamily="2" charset="-78"/>
              </a:rPr>
              <a:t>وتحتفظ كل دولة بنظام خاص بأسبقيات المسؤولين فيها، إذا اجتمعوا في الحفلات الرسمية، سواء كانوا من القوات المسلحة، أو الوزراء، أو رجال الدين، أو محافظ العاصمة وهكذا. </a:t>
            </a:r>
            <a:endParaRPr lang="en-US" sz="3600" dirty="0">
              <a:cs typeface="PT Bold Heading" pitchFamily="2" charset="-78"/>
            </a:endParaRPr>
          </a:p>
          <a:p>
            <a:pPr algn="r" rtl="1"/>
            <a:r>
              <a:rPr lang="ar-SA" sz="3600" dirty="0">
                <a:cs typeface="PT Bold Heading" pitchFamily="2" charset="-78"/>
              </a:rPr>
              <a:t>ويأتي المسؤولون بالمعاش بعد نظرائهم في الخدمة وقد جرت العادة بأن يحتفظ الرئيس، ورئيس الحكومة، والوزير، والسفير بألقابهم نفسها، لكن يجب أن يكتبوا على بطاقتهم وصف "السابق"، مثل وزير سابق، أو سفير سابق، أو لواء متقاعد وذلك لا يمنع من مخاطبتهم بلقبهم، مثل السيد الوزير، السيد السفير، السيد اللواء. </a:t>
            </a:r>
            <a:endParaRPr lang="en-US" sz="3600" dirty="0">
              <a:cs typeface="PT Bold Heading" pitchFamily="2" charset="-78"/>
            </a:endParaRPr>
          </a:p>
          <a:p>
            <a:pPr algn="r"/>
            <a:endParaRPr lang="en-US" sz="3600" dirty="0">
              <a:cs typeface="PT Bold Heading" pitchFamily="2" charset="-78"/>
            </a:endParaRPr>
          </a:p>
        </p:txBody>
      </p:sp>
    </p:spTree>
    <p:extLst>
      <p:ext uri="{BB962C8B-B14F-4D97-AF65-F5344CB8AC3E}">
        <p14:creationId xmlns:p14="http://schemas.microsoft.com/office/powerpoint/2010/main" val="505295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ar-SA" dirty="0">
                <a:cs typeface="PT Bold Heading" pitchFamily="2" charset="-78"/>
              </a:rPr>
              <a:t>4 - أسبقية الهيئة الدبلوماسية </a:t>
            </a:r>
            <a:endParaRPr lang="en-US" dirty="0">
              <a:cs typeface="PT Bold Heading" pitchFamily="2" charset="-78"/>
            </a:endParaRPr>
          </a:p>
        </p:txBody>
      </p:sp>
      <p:sp>
        <p:nvSpPr>
          <p:cNvPr id="3" name="عنصر نائب للمحتوى 2"/>
          <p:cNvSpPr>
            <a:spLocks noGrp="1"/>
          </p:cNvSpPr>
          <p:nvPr>
            <p:ph idx="1"/>
          </p:nvPr>
        </p:nvSpPr>
        <p:spPr>
          <a:xfrm>
            <a:off x="304800" y="1600200"/>
            <a:ext cx="8610600" cy="5029200"/>
          </a:xfrm>
        </p:spPr>
        <p:style>
          <a:lnRef idx="1">
            <a:schemeClr val="accent5"/>
          </a:lnRef>
          <a:fillRef idx="2">
            <a:schemeClr val="accent5"/>
          </a:fillRef>
          <a:effectRef idx="1">
            <a:schemeClr val="accent5"/>
          </a:effectRef>
          <a:fontRef idx="minor">
            <a:schemeClr val="dk1"/>
          </a:fontRef>
        </p:style>
        <p:txBody>
          <a:bodyPr>
            <a:noAutofit/>
          </a:bodyPr>
          <a:lstStyle/>
          <a:p>
            <a:pPr algn="r" rtl="1"/>
            <a:r>
              <a:rPr lang="ar-SA" sz="3600" dirty="0">
                <a:cs typeface="PT Bold Heading" pitchFamily="2" charset="-78"/>
              </a:rPr>
              <a:t>استقرت قواعد الأسبقية، التي تُراعى دون تمييز في محيط الوظيفة الدبلوماسية. فرئيس البعثة الدبلوماسية بمرتبة سفير، تتحدد أسبقيته في الدولة المضيفة من تاريخ وصوله لتلك الدولة، وعلى هذا الأساس كذلك يجب أن تتحدد أسبقيته في تقديم أوراق اعتماده، التي يبدأ بها ممارسة وظيفته رسمياً في الدولة المستقبلة، وهى المعيار الرسمي للأسبقية. </a:t>
            </a:r>
            <a:endParaRPr lang="en-US" sz="3600" dirty="0">
              <a:cs typeface="PT Bold Heading" pitchFamily="2" charset="-78"/>
            </a:endParaRPr>
          </a:p>
          <a:p>
            <a:pPr algn="r" rtl="1"/>
            <a:endParaRPr lang="en-US" sz="3600" dirty="0">
              <a:cs typeface="PT Bold Heading" pitchFamily="2" charset="-78"/>
            </a:endParaRPr>
          </a:p>
        </p:txBody>
      </p:sp>
    </p:spTree>
    <p:extLst>
      <p:ext uri="{BB962C8B-B14F-4D97-AF65-F5344CB8AC3E}">
        <p14:creationId xmlns:p14="http://schemas.microsoft.com/office/powerpoint/2010/main" val="4240796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ar-EG" dirty="0" smtClean="0">
                <a:cs typeface="PT Bold Heading" pitchFamily="2" charset="-78"/>
              </a:rPr>
              <a:t>محاضرة اليوم تتناول المحاور التالية :</a:t>
            </a:r>
            <a:endParaRPr lang="en-US" dirty="0">
              <a:cs typeface="PT Bold Heading" pitchFamily="2" charset="-78"/>
            </a:endParaRPr>
          </a:p>
        </p:txBody>
      </p:sp>
      <p:sp>
        <p:nvSpPr>
          <p:cNvPr id="3" name="عنصر نائب للمحتوى 2"/>
          <p:cNvSpPr>
            <a:spLocks noGrp="1"/>
          </p:cNvSpPr>
          <p:nvPr>
            <p:ph idx="1"/>
          </p:nvPr>
        </p:nvSpPr>
        <p:spPr>
          <a:xfrm>
            <a:off x="152400" y="1600200"/>
            <a:ext cx="8839200" cy="5029200"/>
          </a:xfrm>
        </p:spPr>
        <p:style>
          <a:lnRef idx="1">
            <a:schemeClr val="accent2"/>
          </a:lnRef>
          <a:fillRef idx="2">
            <a:schemeClr val="accent2"/>
          </a:fillRef>
          <a:effectRef idx="1">
            <a:schemeClr val="accent2"/>
          </a:effectRef>
          <a:fontRef idx="minor">
            <a:schemeClr val="dk1"/>
          </a:fontRef>
        </p:style>
        <p:txBody>
          <a:bodyPr>
            <a:noAutofit/>
          </a:bodyPr>
          <a:lstStyle/>
          <a:p>
            <a:pPr marL="0" indent="0" algn="r" rtl="1">
              <a:buNone/>
            </a:pPr>
            <a:r>
              <a:rPr lang="ar-SA" sz="3600" dirty="0">
                <a:solidFill>
                  <a:srgbClr val="C00000"/>
                </a:solidFill>
                <a:cs typeface="PT Bold Heading" pitchFamily="2" charset="-78"/>
              </a:rPr>
              <a:t>اتيكيت الأســـبقية</a:t>
            </a:r>
            <a:endParaRPr lang="en-US" sz="3600" dirty="0">
              <a:solidFill>
                <a:srgbClr val="C00000"/>
              </a:solidFill>
              <a:cs typeface="PT Bold Heading" pitchFamily="2" charset="-78"/>
            </a:endParaRPr>
          </a:p>
          <a:p>
            <a:pPr marL="0" indent="0" algn="r" rtl="1">
              <a:buNone/>
            </a:pPr>
            <a:r>
              <a:rPr lang="ar-SA" sz="3600" dirty="0">
                <a:cs typeface="PT Bold Heading" pitchFamily="2" charset="-78"/>
              </a:rPr>
              <a:t>أنواع الأسبقية :</a:t>
            </a:r>
            <a:endParaRPr lang="en-US" sz="3600" dirty="0">
              <a:cs typeface="PT Bold Heading" pitchFamily="2" charset="-78"/>
            </a:endParaRPr>
          </a:p>
          <a:p>
            <a:pPr marL="0" indent="0" algn="r" rtl="1">
              <a:buNone/>
            </a:pPr>
            <a:r>
              <a:rPr lang="ar-SA" sz="3600" dirty="0">
                <a:cs typeface="PT Bold Heading" pitchFamily="2" charset="-78"/>
              </a:rPr>
              <a:t>1 -  أسبقية المكانة الاجتماعية والمنصب</a:t>
            </a:r>
            <a:r>
              <a:rPr lang="en-US" sz="3600" dirty="0">
                <a:cs typeface="PT Bold Heading" pitchFamily="2" charset="-78"/>
              </a:rPr>
              <a:t> :  </a:t>
            </a:r>
          </a:p>
          <a:p>
            <a:pPr marL="0" indent="0" algn="r" rtl="1">
              <a:buNone/>
            </a:pPr>
            <a:r>
              <a:rPr lang="ar-SA" sz="3600" dirty="0">
                <a:cs typeface="PT Bold Heading" pitchFamily="2" charset="-78"/>
              </a:rPr>
              <a:t>2 -  الأسبقية بالأهمية والأقدمية</a:t>
            </a:r>
            <a:r>
              <a:rPr lang="en-US" sz="3600" dirty="0">
                <a:cs typeface="PT Bold Heading" pitchFamily="2" charset="-78"/>
              </a:rPr>
              <a:t> :  </a:t>
            </a:r>
          </a:p>
          <a:p>
            <a:pPr marL="0" indent="0" algn="r" rtl="1">
              <a:buNone/>
            </a:pPr>
            <a:r>
              <a:rPr lang="ar-EG" sz="3600" dirty="0">
                <a:cs typeface="PT Bold Heading" pitchFamily="2" charset="-78"/>
              </a:rPr>
              <a:t>3 </a:t>
            </a:r>
            <a:r>
              <a:rPr lang="ar-SA" sz="3600" dirty="0">
                <a:cs typeface="PT Bold Heading" pitchFamily="2" charset="-78"/>
              </a:rPr>
              <a:t>- الأسبقية بالتناوب والقرعة والترتيب الأبجدي</a:t>
            </a:r>
            <a:r>
              <a:rPr lang="en-US" sz="3600" dirty="0">
                <a:cs typeface="PT Bold Heading" pitchFamily="2" charset="-78"/>
              </a:rPr>
              <a:t>:</a:t>
            </a:r>
          </a:p>
          <a:p>
            <a:pPr marL="0" indent="0" algn="r" rtl="1">
              <a:buNone/>
            </a:pPr>
            <a:r>
              <a:rPr lang="ar-SA" sz="3600" dirty="0">
                <a:cs typeface="PT Bold Heading" pitchFamily="2" charset="-78"/>
              </a:rPr>
              <a:t>4 - الأسبقية حسب الدرجة العلمية</a:t>
            </a:r>
            <a:r>
              <a:rPr lang="en-US" sz="3600" dirty="0">
                <a:cs typeface="PT Bold Heading" pitchFamily="2" charset="-78"/>
              </a:rPr>
              <a:t> : </a:t>
            </a:r>
          </a:p>
          <a:p>
            <a:pPr marL="0" indent="0" algn="r" rtl="1">
              <a:buNone/>
            </a:pPr>
            <a:r>
              <a:rPr lang="ar-SA" sz="3600" dirty="0">
                <a:cs typeface="PT Bold Heading" pitchFamily="2" charset="-78"/>
              </a:rPr>
              <a:t>5- أسبقية السير </a:t>
            </a:r>
            <a:r>
              <a:rPr lang="en-US" sz="3600" dirty="0">
                <a:cs typeface="PT Bold Heading" pitchFamily="2" charset="-78"/>
              </a:rPr>
              <a:t>: </a:t>
            </a:r>
          </a:p>
          <a:p>
            <a:pPr marL="0" indent="0" algn="r">
              <a:buNone/>
            </a:pPr>
            <a:endParaRPr lang="en-US" sz="3600" dirty="0">
              <a:cs typeface="PT Bold Heading" pitchFamily="2" charset="-78"/>
            </a:endParaRPr>
          </a:p>
        </p:txBody>
      </p:sp>
    </p:spTree>
    <p:extLst>
      <p:ext uri="{BB962C8B-B14F-4D97-AF65-F5344CB8AC3E}">
        <p14:creationId xmlns:p14="http://schemas.microsoft.com/office/powerpoint/2010/main" val="1689819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ar-SA" dirty="0">
                <a:cs typeface="PT Bold Heading" pitchFamily="2" charset="-78"/>
              </a:rPr>
              <a:t>5 - الأسبقية في الأمم </a:t>
            </a:r>
            <a:r>
              <a:rPr lang="ar-SA" dirty="0" smtClean="0">
                <a:cs typeface="PT Bold Heading" pitchFamily="2" charset="-78"/>
              </a:rPr>
              <a:t>المتحدة</a:t>
            </a:r>
            <a:endParaRPr lang="en-US" dirty="0">
              <a:cs typeface="PT Bold Heading" pitchFamily="2" charset="-78"/>
            </a:endParaRPr>
          </a:p>
        </p:txBody>
      </p:sp>
      <p:sp>
        <p:nvSpPr>
          <p:cNvPr id="3" name="عنصر نائب للمحتوى 2"/>
          <p:cNvSpPr>
            <a:spLocks noGrp="1"/>
          </p:cNvSpPr>
          <p:nvPr>
            <p:ph idx="1"/>
          </p:nvPr>
        </p:nvSpPr>
        <p:spPr>
          <a:xfrm>
            <a:off x="304800" y="1600200"/>
            <a:ext cx="8686800" cy="49530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r" rtl="1"/>
            <a:r>
              <a:rPr lang="ar-SA" dirty="0">
                <a:cs typeface="PT Bold Heading" pitchFamily="2" charset="-78"/>
              </a:rPr>
              <a:t>تتحدد أسبقية الدول حسب الترتيب الأبجدي باللغة الإنجليزية، ويتقدم الأمين العام جميع الموظفين والممثلين السياسيين لدولهم، حيث يعتمد هؤلاء لديه. ويُعامل الأمين العام حسب عرف الدولة التي يزورها (رئيس حكومة أو وزير)، ويعادل الأمين العام المساعد السفير. </a:t>
            </a:r>
            <a:endParaRPr lang="en-US" dirty="0">
              <a:cs typeface="PT Bold Heading" pitchFamily="2" charset="-78"/>
            </a:endParaRPr>
          </a:p>
          <a:p>
            <a:pPr algn="r" rtl="1"/>
            <a:r>
              <a:rPr lang="ar-SA" dirty="0">
                <a:cs typeface="PT Bold Heading" pitchFamily="2" charset="-78"/>
              </a:rPr>
              <a:t>أما خلال اجتماعات الجمعية العامة، فيتقدم رئيس الجمعية، يليه رؤساء الدول، الذين يرأسون وفود بلادهم في افتتاح الدورة، ثم الأمين العام، ثم رؤساء الوزارات، ثم نواب رئيس الجمعية</a:t>
            </a:r>
            <a:endParaRPr lang="en-US" dirty="0">
              <a:cs typeface="PT Bold Heading" pitchFamily="2" charset="-78"/>
            </a:endParaRPr>
          </a:p>
        </p:txBody>
      </p:sp>
    </p:spTree>
    <p:extLst>
      <p:ext uri="{BB962C8B-B14F-4D97-AF65-F5344CB8AC3E}">
        <p14:creationId xmlns:p14="http://schemas.microsoft.com/office/powerpoint/2010/main" val="968336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pPr rtl="1"/>
            <a:r>
              <a:rPr lang="ar-EG" dirty="0" smtClean="0">
                <a:cs typeface="PT Bold Heading" pitchFamily="2" charset="-78"/>
              </a:rPr>
              <a:t>6</a:t>
            </a:r>
            <a:r>
              <a:rPr lang="ar-SA" dirty="0" smtClean="0">
                <a:cs typeface="PT Bold Heading" pitchFamily="2" charset="-78"/>
              </a:rPr>
              <a:t> - الأسبقية في الجامعة </a:t>
            </a:r>
            <a:r>
              <a:rPr lang="ar-SA" dirty="0">
                <a:cs typeface="PT Bold Heading" pitchFamily="2" charset="-78"/>
              </a:rPr>
              <a:t>العربية </a:t>
            </a:r>
            <a:endParaRPr lang="en-US" dirty="0">
              <a:cs typeface="PT Bold Heading" pitchFamily="2" charset="-78"/>
            </a:endParaRPr>
          </a:p>
        </p:txBody>
      </p:sp>
      <p:sp>
        <p:nvSpPr>
          <p:cNvPr id="3" name="عنصر نائب للمحتوى 2"/>
          <p:cNvSpPr>
            <a:spLocks noGrp="1"/>
          </p:cNvSpPr>
          <p:nvPr>
            <p:ph idx="1"/>
          </p:nvPr>
        </p:nvSpPr>
        <p:spPr>
          <a:xfrm>
            <a:off x="228600" y="1600200"/>
            <a:ext cx="8763000" cy="5029200"/>
          </a:xfrm>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SA" dirty="0">
                <a:cs typeface="PT Bold Heading" pitchFamily="2" charset="-78"/>
              </a:rPr>
              <a:t> تتحدد أسبقية ممثلي الدول الأعضاء، وفق الترتيب الأبجدي باللغة العربية، ويتناوب رؤساء الوفود رئاسة اجتماعات مجلس الجامعة، على الأساس نفسه. </a:t>
            </a:r>
            <a:endParaRPr lang="en-US" dirty="0">
              <a:cs typeface="PT Bold Heading" pitchFamily="2" charset="-78"/>
            </a:endParaRPr>
          </a:p>
          <a:p>
            <a:pPr algn="r" rtl="1"/>
            <a:r>
              <a:rPr lang="ar-SA" dirty="0">
                <a:cs typeface="PT Bold Heading" pitchFamily="2" charset="-78"/>
              </a:rPr>
              <a:t>والقاعدة في أسبقية توقيع المعاهدات الدولية، أن يطبع عدد من المعاهدات يعادل عدد الدول الأطراف، ويوضع اسم كل دولة في بداية النسخة الخاصة بها. أما المعاهدات الجماعية فتطبق أسبقية الدول الموقعة وفق ترتيبها بالأبجدية الإنجليزية في الأمم المتحدة، أو الأبجدية العربية في الجامعة العربية، أو وفق لغات أخرى يتفق عليها. </a:t>
            </a:r>
            <a:endParaRPr lang="en-US" dirty="0">
              <a:cs typeface="PT Bold Heading" pitchFamily="2" charset="-78"/>
            </a:endParaRPr>
          </a:p>
          <a:p>
            <a:pPr algn="r" rtl="1"/>
            <a:endParaRPr lang="en-US" dirty="0">
              <a:cs typeface="PT Bold Heading" pitchFamily="2" charset="-78"/>
            </a:endParaRPr>
          </a:p>
        </p:txBody>
      </p:sp>
    </p:spTree>
    <p:extLst>
      <p:ext uri="{BB962C8B-B14F-4D97-AF65-F5344CB8AC3E}">
        <p14:creationId xmlns:p14="http://schemas.microsoft.com/office/powerpoint/2010/main" val="4114295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305800" cy="5821363"/>
          </a:xfrm>
        </p:spPr>
        <p:style>
          <a:lnRef idx="0">
            <a:schemeClr val="accent2"/>
          </a:lnRef>
          <a:fillRef idx="3">
            <a:schemeClr val="accent2"/>
          </a:fillRef>
          <a:effectRef idx="3">
            <a:schemeClr val="accent2"/>
          </a:effectRef>
          <a:fontRef idx="minor">
            <a:schemeClr val="lt1"/>
          </a:fontRef>
        </p:style>
        <p:txBody>
          <a:bodyPr>
            <a:noAutofit/>
          </a:bodyPr>
          <a:lstStyle/>
          <a:p>
            <a:pPr marL="0" indent="0" algn="ctr" rtl="1">
              <a:buNone/>
            </a:pPr>
            <a:endParaRPr lang="ar-EG" sz="8000" dirty="0" smtClean="0">
              <a:cs typeface="PT Bold Heading" pitchFamily="2" charset="-78"/>
            </a:endParaRPr>
          </a:p>
          <a:p>
            <a:pPr marL="0" indent="0" algn="ctr" rtl="1">
              <a:buNone/>
            </a:pPr>
            <a:r>
              <a:rPr lang="ar-EG" sz="8000" dirty="0" smtClean="0">
                <a:cs typeface="PT Bold Heading" pitchFamily="2" charset="-78"/>
              </a:rPr>
              <a:t>شكرا لكم </a:t>
            </a:r>
          </a:p>
          <a:p>
            <a:pPr marL="0" indent="0" algn="ctr" rtl="1">
              <a:buNone/>
            </a:pPr>
            <a:r>
              <a:rPr lang="ar-EG" sz="8000" dirty="0" smtClean="0">
                <a:cs typeface="PT Bold Heading" pitchFamily="2" charset="-78"/>
              </a:rPr>
              <a:t>انتهت المحاضرة </a:t>
            </a:r>
            <a:endParaRPr lang="en-US" sz="8000" dirty="0">
              <a:cs typeface="PT Bold Heading" pitchFamily="2" charset="-78"/>
            </a:endParaRPr>
          </a:p>
        </p:txBody>
      </p:sp>
    </p:spTree>
    <p:extLst>
      <p:ext uri="{BB962C8B-B14F-4D97-AF65-F5344CB8AC3E}">
        <p14:creationId xmlns:p14="http://schemas.microsoft.com/office/powerpoint/2010/main" val="2411081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0"/>
            <a:ext cx="8763000" cy="64008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dirty="0">
                <a:cs typeface="PT Bold Heading" pitchFamily="2" charset="-78"/>
              </a:rPr>
              <a:t>6- أسبقية الخطابة</a:t>
            </a:r>
            <a:r>
              <a:rPr lang="en-US" dirty="0">
                <a:cs typeface="PT Bold Heading" pitchFamily="2" charset="-78"/>
              </a:rPr>
              <a:t>: </a:t>
            </a:r>
          </a:p>
          <a:p>
            <a:pPr marL="0" indent="0" algn="r" rtl="1">
              <a:buNone/>
            </a:pPr>
            <a:r>
              <a:rPr lang="ar-SA" dirty="0">
                <a:cs typeface="PT Bold Heading" pitchFamily="2" charset="-78"/>
              </a:rPr>
              <a:t>7- الأسبقية المكتسبة بحكم الاستضافة</a:t>
            </a:r>
            <a:r>
              <a:rPr lang="en-US" dirty="0">
                <a:cs typeface="PT Bold Heading" pitchFamily="2" charset="-78"/>
              </a:rPr>
              <a:t> :  </a:t>
            </a:r>
          </a:p>
          <a:p>
            <a:pPr marL="0" indent="0" algn="r" rtl="1">
              <a:buNone/>
            </a:pPr>
            <a:r>
              <a:rPr lang="ar-SA" dirty="0">
                <a:cs typeface="PT Bold Heading" pitchFamily="2" charset="-78"/>
              </a:rPr>
              <a:t>8- الأسبقية المكتسبة بحكم فارق السن</a:t>
            </a:r>
            <a:r>
              <a:rPr lang="en-US" b="1" dirty="0">
                <a:cs typeface="PT Bold Heading" pitchFamily="2" charset="-78"/>
              </a:rPr>
              <a:t> :</a:t>
            </a:r>
            <a:endParaRPr lang="en-US" dirty="0">
              <a:cs typeface="PT Bold Heading" pitchFamily="2" charset="-78"/>
            </a:endParaRPr>
          </a:p>
          <a:p>
            <a:pPr marL="0" indent="0" algn="r" rtl="1">
              <a:buNone/>
            </a:pPr>
            <a:r>
              <a:rPr lang="ar-SA" dirty="0">
                <a:cs typeface="PT Bold Heading" pitchFamily="2" charset="-78"/>
              </a:rPr>
              <a:t>9- أسبقيات النساء </a:t>
            </a:r>
            <a:endParaRPr lang="ar-EG" dirty="0" smtClean="0">
              <a:cs typeface="PT Bold Heading" pitchFamily="2" charset="-78"/>
            </a:endParaRPr>
          </a:p>
          <a:p>
            <a:pPr marL="0" indent="0" algn="r" rtl="1">
              <a:buNone/>
            </a:pPr>
            <a:r>
              <a:rPr lang="ar-SA" dirty="0">
                <a:solidFill>
                  <a:srgbClr val="C00000"/>
                </a:solidFill>
                <a:cs typeface="PT Bold Heading" pitchFamily="2" charset="-78"/>
              </a:rPr>
              <a:t>أسبقية المناسبات الرسمية :</a:t>
            </a:r>
            <a:endParaRPr lang="en-US" b="1" i="1" dirty="0">
              <a:solidFill>
                <a:srgbClr val="C00000"/>
              </a:solidFill>
              <a:cs typeface="PT Bold Heading" pitchFamily="2" charset="-78"/>
            </a:endParaRPr>
          </a:p>
          <a:p>
            <a:pPr marL="0" indent="0" algn="r" rtl="1">
              <a:buNone/>
            </a:pPr>
            <a:r>
              <a:rPr lang="ar-SA" dirty="0">
                <a:cs typeface="PT Bold Heading" pitchFamily="2" charset="-78"/>
              </a:rPr>
              <a:t>1- الأسبقية بين الدول:</a:t>
            </a:r>
            <a:endParaRPr lang="en-US" dirty="0">
              <a:cs typeface="PT Bold Heading" pitchFamily="2" charset="-78"/>
            </a:endParaRPr>
          </a:p>
          <a:p>
            <a:pPr marL="0" indent="0" algn="r" rtl="1">
              <a:buNone/>
            </a:pPr>
            <a:r>
              <a:rPr lang="ar-SA" dirty="0">
                <a:cs typeface="PT Bold Heading" pitchFamily="2" charset="-78"/>
              </a:rPr>
              <a:t>2- الأسبقية بين الملوك ورؤساء الدول:</a:t>
            </a:r>
            <a:endParaRPr lang="en-US" dirty="0">
              <a:cs typeface="PT Bold Heading" pitchFamily="2" charset="-78"/>
            </a:endParaRPr>
          </a:p>
          <a:p>
            <a:pPr marL="0" indent="0" algn="r" rtl="1">
              <a:buNone/>
            </a:pPr>
            <a:r>
              <a:rPr lang="ar-SA" dirty="0">
                <a:cs typeface="PT Bold Heading" pitchFamily="2" charset="-78"/>
              </a:rPr>
              <a:t>3 - الأسبقية بين الوزراء : </a:t>
            </a:r>
            <a:endParaRPr lang="en-US" dirty="0">
              <a:cs typeface="PT Bold Heading" pitchFamily="2" charset="-78"/>
            </a:endParaRPr>
          </a:p>
          <a:p>
            <a:pPr marL="0" indent="0" algn="r" rtl="1">
              <a:buNone/>
            </a:pPr>
            <a:r>
              <a:rPr lang="ar-SA" dirty="0">
                <a:cs typeface="PT Bold Heading" pitchFamily="2" charset="-78"/>
              </a:rPr>
              <a:t>4 - أسبقية الهيئة الدبلوماسية :</a:t>
            </a:r>
            <a:endParaRPr lang="en-US" b="1" dirty="0">
              <a:cs typeface="PT Bold Heading" pitchFamily="2" charset="-78"/>
            </a:endParaRPr>
          </a:p>
          <a:p>
            <a:pPr marL="0" indent="0" algn="r" rtl="1">
              <a:buNone/>
            </a:pPr>
            <a:r>
              <a:rPr lang="ar-SA" dirty="0">
                <a:cs typeface="PT Bold Heading" pitchFamily="2" charset="-78"/>
              </a:rPr>
              <a:t>5 - الأسبقية في الأمم المتحدة والجامعة العربية </a:t>
            </a:r>
            <a:endParaRPr lang="en-US" dirty="0">
              <a:cs typeface="PT Bold Heading" pitchFamily="2" charset="-78"/>
            </a:endParaRPr>
          </a:p>
        </p:txBody>
      </p:sp>
    </p:spTree>
    <p:extLst>
      <p:ext uri="{BB962C8B-B14F-4D97-AF65-F5344CB8AC3E}">
        <p14:creationId xmlns:p14="http://schemas.microsoft.com/office/powerpoint/2010/main" val="2898267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81000"/>
            <a:ext cx="8763000" cy="6248400"/>
          </a:xfrm>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SA" sz="4800" dirty="0" smtClean="0">
                <a:cs typeface="PT Bold Heading" pitchFamily="2" charset="-78"/>
              </a:rPr>
              <a:t>واجب على </a:t>
            </a:r>
            <a:r>
              <a:rPr lang="ar-SA" sz="4800" dirty="0">
                <a:cs typeface="PT Bold Heading" pitchFamily="2" charset="-78"/>
              </a:rPr>
              <a:t>جميع أفراد المجتمع </a:t>
            </a:r>
            <a:r>
              <a:rPr lang="ar-SA" sz="4800" dirty="0" smtClean="0">
                <a:cs typeface="PT Bold Heading" pitchFamily="2" charset="-78"/>
              </a:rPr>
              <a:t>تقديم </a:t>
            </a:r>
            <a:r>
              <a:rPr lang="ar-SA" sz="4800" dirty="0">
                <a:cs typeface="PT Bold Heading" pitchFamily="2" charset="-78"/>
              </a:rPr>
              <a:t>الاحترام والتقدير الكافيين لمكانة الناس ، وإنزالهم المنزلة التي تليق بهم في مختلف المناسبات</a:t>
            </a:r>
            <a:r>
              <a:rPr lang="en-US" sz="4800" dirty="0">
                <a:cs typeface="PT Bold Heading" pitchFamily="2" charset="-78"/>
              </a:rPr>
              <a:t>.</a:t>
            </a:r>
          </a:p>
          <a:p>
            <a:pPr algn="r" rtl="1"/>
            <a:r>
              <a:rPr lang="ar-SA" sz="4800" dirty="0" smtClean="0">
                <a:cs typeface="PT Bold Heading" pitchFamily="2" charset="-78"/>
              </a:rPr>
              <a:t>الالتزام </a:t>
            </a:r>
            <a:r>
              <a:rPr lang="ar-SA" sz="4800" dirty="0">
                <a:cs typeface="PT Bold Heading" pitchFamily="2" charset="-78"/>
              </a:rPr>
              <a:t>باحترام مكانة الناس يدل على أمرين</a:t>
            </a:r>
            <a:r>
              <a:rPr lang="en-US" sz="4800" dirty="0">
                <a:cs typeface="PT Bold Heading" pitchFamily="2" charset="-78"/>
              </a:rPr>
              <a:t> : </a:t>
            </a:r>
            <a:r>
              <a:rPr lang="ar-SA" sz="4800" dirty="0">
                <a:cs typeface="PT Bold Heading" pitchFamily="2" charset="-78"/>
              </a:rPr>
              <a:t>الحكمة والعدل ، أو وضع الأشياء في موضعها، وإعطاء كل ذي حق </a:t>
            </a:r>
            <a:r>
              <a:rPr lang="ar-SA" sz="4800" dirty="0" smtClean="0">
                <a:cs typeface="PT Bold Heading" pitchFamily="2" charset="-78"/>
              </a:rPr>
              <a:t>حقه</a:t>
            </a:r>
            <a:r>
              <a:rPr lang="ar-EG" sz="4800" dirty="0" smtClean="0">
                <a:cs typeface="PT Bold Heading" pitchFamily="2" charset="-78"/>
              </a:rPr>
              <a:t> .</a:t>
            </a:r>
          </a:p>
          <a:p>
            <a:pPr algn="r" rtl="1"/>
            <a:endParaRPr lang="en-US" sz="4800" dirty="0">
              <a:cs typeface="PT Bold Heading" pitchFamily="2" charset="-78"/>
            </a:endParaRPr>
          </a:p>
        </p:txBody>
      </p:sp>
    </p:spTree>
    <p:extLst>
      <p:ext uri="{BB962C8B-B14F-4D97-AF65-F5344CB8AC3E}">
        <p14:creationId xmlns:p14="http://schemas.microsoft.com/office/powerpoint/2010/main" val="6703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400"/>
            <a:ext cx="8458200" cy="1265238"/>
          </a:xfrm>
        </p:spPr>
        <p:style>
          <a:lnRef idx="0">
            <a:schemeClr val="accent2"/>
          </a:lnRef>
          <a:fillRef idx="3">
            <a:schemeClr val="accent2"/>
          </a:fillRef>
          <a:effectRef idx="3">
            <a:schemeClr val="accent2"/>
          </a:effectRef>
          <a:fontRef idx="minor">
            <a:schemeClr val="lt1"/>
          </a:fontRef>
        </p:style>
        <p:txBody>
          <a:bodyPr>
            <a:normAutofit fontScale="90000"/>
          </a:bodyPr>
          <a:lstStyle/>
          <a:p>
            <a:pPr rtl="1"/>
            <a:r>
              <a:rPr lang="ar-EG" dirty="0" smtClean="0">
                <a:cs typeface="PT Bold Heading" pitchFamily="2" charset="-78"/>
              </a:rPr>
              <a:t/>
            </a:r>
            <a:br>
              <a:rPr lang="ar-EG" dirty="0" smtClean="0">
                <a:cs typeface="PT Bold Heading" pitchFamily="2" charset="-78"/>
              </a:rPr>
            </a:br>
            <a:r>
              <a:rPr lang="ar-SA" dirty="0" smtClean="0">
                <a:cs typeface="PT Bold Heading" pitchFamily="2" charset="-78"/>
              </a:rPr>
              <a:t>1 </a:t>
            </a:r>
            <a:r>
              <a:rPr lang="ar-SA" dirty="0">
                <a:cs typeface="PT Bold Heading" pitchFamily="2" charset="-78"/>
              </a:rPr>
              <a:t>-  أسبقية المكانة الاجتماعية والمنصب</a:t>
            </a:r>
            <a:r>
              <a:rPr lang="en-US" dirty="0">
                <a:cs typeface="PT Bold Heading" pitchFamily="2" charset="-78"/>
              </a:rPr>
              <a:t> :  </a:t>
            </a:r>
            <a:br>
              <a:rPr lang="en-US" dirty="0">
                <a:cs typeface="PT Bold Heading" pitchFamily="2" charset="-78"/>
              </a:rPr>
            </a:br>
            <a:endParaRPr lang="en-US" dirty="0">
              <a:cs typeface="PT Bold Heading" pitchFamily="2" charset="-78"/>
            </a:endParaRPr>
          </a:p>
        </p:txBody>
      </p:sp>
      <p:sp>
        <p:nvSpPr>
          <p:cNvPr id="3" name="عنصر نائب للمحتوى 2"/>
          <p:cNvSpPr>
            <a:spLocks noGrp="1"/>
          </p:cNvSpPr>
          <p:nvPr>
            <p:ph idx="1"/>
          </p:nvPr>
        </p:nvSpPr>
        <p:spPr>
          <a:xfrm>
            <a:off x="228600" y="1600200"/>
            <a:ext cx="8686800" cy="5029200"/>
          </a:xfrm>
        </p:spPr>
        <p:style>
          <a:lnRef idx="1">
            <a:schemeClr val="accent6"/>
          </a:lnRef>
          <a:fillRef idx="2">
            <a:schemeClr val="accent6"/>
          </a:fillRef>
          <a:effectRef idx="1">
            <a:schemeClr val="accent6"/>
          </a:effectRef>
          <a:fontRef idx="minor">
            <a:schemeClr val="dk1"/>
          </a:fontRef>
        </p:style>
        <p:txBody>
          <a:bodyPr>
            <a:normAutofit/>
          </a:bodyPr>
          <a:lstStyle/>
          <a:p>
            <a:pPr algn="r" rtl="1"/>
            <a:r>
              <a:rPr lang="ar-SA" dirty="0">
                <a:cs typeface="PT Bold Heading" pitchFamily="2" charset="-78"/>
              </a:rPr>
              <a:t>في المناسبات التي تنظمها المؤسسات يتم دعوة العديد من الشخصيات العامة، كالوزراء، والمحافظين، وقادة الرأي، ورجال الدين، </a:t>
            </a:r>
            <a:r>
              <a:rPr lang="ar-SA" dirty="0" smtClean="0">
                <a:cs typeface="PT Bold Heading" pitchFamily="2" charset="-78"/>
              </a:rPr>
              <a:t>والنواب</a:t>
            </a:r>
            <a:r>
              <a:rPr lang="ar-EG" dirty="0" smtClean="0">
                <a:cs typeface="PT Bold Heading" pitchFamily="2" charset="-78"/>
              </a:rPr>
              <a:t> .</a:t>
            </a:r>
          </a:p>
          <a:p>
            <a:pPr algn="r" rtl="1"/>
            <a:r>
              <a:rPr lang="ar-SA" dirty="0" smtClean="0">
                <a:cs typeface="PT Bold Heading" pitchFamily="2" charset="-78"/>
              </a:rPr>
              <a:t>يراعى </a:t>
            </a:r>
            <a:r>
              <a:rPr lang="ar-SA" dirty="0">
                <a:cs typeface="PT Bold Heading" pitchFamily="2" charset="-78"/>
              </a:rPr>
              <a:t>ان لا يجرد المسؤولين من ألقابهم بعد التقاعد، مثل</a:t>
            </a:r>
            <a:r>
              <a:rPr lang="en-US" dirty="0">
                <a:cs typeface="PT Bold Heading" pitchFamily="2" charset="-78"/>
              </a:rPr>
              <a:t> : </a:t>
            </a:r>
            <a:r>
              <a:rPr lang="ar-SA" dirty="0">
                <a:cs typeface="PT Bold Heading" pitchFamily="2" charset="-78"/>
              </a:rPr>
              <a:t>رئيس الدولة ورئيس الوزراء، والوزير، وذوي المناصب العسكرية، ولكن لابد أن يشار في بطاقات التعريف إلى أنهم سابقين</a:t>
            </a:r>
            <a:r>
              <a:rPr lang="en-US" dirty="0">
                <a:cs typeface="PT Bold Heading" pitchFamily="2" charset="-78"/>
              </a:rPr>
              <a:t>.</a:t>
            </a:r>
          </a:p>
          <a:p>
            <a:pPr algn="r" rtl="1"/>
            <a:r>
              <a:rPr lang="ar-SA" dirty="0" smtClean="0">
                <a:cs typeface="PT Bold Heading" pitchFamily="2" charset="-78"/>
              </a:rPr>
              <a:t>تتمتع </a:t>
            </a:r>
            <a:r>
              <a:rPr lang="ar-SA" dirty="0">
                <a:cs typeface="PT Bold Heading" pitchFamily="2" charset="-78"/>
              </a:rPr>
              <a:t>بعض الفئات بأسبقية خاصة من مثل أصحاب الألقاب الفخرية، وحاملي الأوسمة </a:t>
            </a:r>
            <a:r>
              <a:rPr lang="ar-SA" dirty="0" smtClean="0">
                <a:cs typeface="PT Bold Heading" pitchFamily="2" charset="-78"/>
              </a:rPr>
              <a:t>الرفيعة</a:t>
            </a:r>
            <a:r>
              <a:rPr lang="ar-EG" dirty="0" smtClean="0">
                <a:cs typeface="PT Bold Heading" pitchFamily="2" charset="-78"/>
              </a:rPr>
              <a:t> .</a:t>
            </a:r>
            <a:endParaRPr lang="en-US" dirty="0">
              <a:cs typeface="PT Bold Heading" pitchFamily="2" charset="-78"/>
            </a:endParaRPr>
          </a:p>
        </p:txBody>
      </p:sp>
    </p:spTree>
    <p:extLst>
      <p:ext uri="{BB962C8B-B14F-4D97-AF65-F5344CB8AC3E}">
        <p14:creationId xmlns:p14="http://schemas.microsoft.com/office/powerpoint/2010/main" val="319076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pPr rtl="1"/>
            <a:r>
              <a:rPr lang="ar-SA" dirty="0">
                <a:cs typeface="PT Bold Heading" pitchFamily="2" charset="-78"/>
              </a:rPr>
              <a:t>2 -  الأسبقية بالأهمية والأقدمية </a:t>
            </a:r>
            <a:endParaRPr lang="en-US" dirty="0">
              <a:cs typeface="PT Bold Heading" pitchFamily="2" charset="-78"/>
            </a:endParaRPr>
          </a:p>
        </p:txBody>
      </p:sp>
      <p:sp>
        <p:nvSpPr>
          <p:cNvPr id="3" name="عنصر نائب للمحتوى 2"/>
          <p:cNvSpPr>
            <a:spLocks noGrp="1"/>
          </p:cNvSpPr>
          <p:nvPr>
            <p:ph idx="1"/>
          </p:nvPr>
        </p:nvSpPr>
        <p:spPr>
          <a:xfrm>
            <a:off x="76200" y="1600200"/>
            <a:ext cx="9067800" cy="5181600"/>
          </a:xfrm>
        </p:spPr>
        <p:style>
          <a:lnRef idx="1">
            <a:schemeClr val="accent3"/>
          </a:lnRef>
          <a:fillRef idx="2">
            <a:schemeClr val="accent3"/>
          </a:fillRef>
          <a:effectRef idx="1">
            <a:schemeClr val="accent3"/>
          </a:effectRef>
          <a:fontRef idx="minor">
            <a:schemeClr val="dk1"/>
          </a:fontRef>
        </p:style>
        <p:txBody>
          <a:bodyPr>
            <a:noAutofit/>
          </a:bodyPr>
          <a:lstStyle/>
          <a:p>
            <a:pPr algn="r" rtl="1"/>
            <a:r>
              <a:rPr lang="ar-SA" sz="4400" dirty="0" smtClean="0">
                <a:cs typeface="PT Bold Heading" pitchFamily="2" charset="-78"/>
              </a:rPr>
              <a:t>يحصل </a:t>
            </a:r>
            <a:r>
              <a:rPr lang="ar-SA" sz="4400" dirty="0">
                <a:cs typeface="PT Bold Heading" pitchFamily="2" charset="-78"/>
              </a:rPr>
              <a:t>وزراء الوزارات السيادية على أسبقية متقدمة على الوزارات الأخرى، ومدراء الإدارات المهمة في المؤسسة على أسبقية متقدمة على مديري الإدارات الأقل أهمية، أما صعيد الهيئات الدبلوماسية، فيتم تحديد الأسبقية وفقا </a:t>
            </a:r>
            <a:r>
              <a:rPr lang="ar-SA" sz="4400" dirty="0" smtClean="0">
                <a:cs typeface="PT Bold Heading" pitchFamily="2" charset="-78"/>
              </a:rPr>
              <a:t>لأقدمية </a:t>
            </a:r>
            <a:r>
              <a:rPr lang="ar-SA" sz="4400" dirty="0">
                <a:cs typeface="PT Bold Heading" pitchFamily="2" charset="-78"/>
              </a:rPr>
              <a:t>وصوله للدولة </a:t>
            </a:r>
            <a:r>
              <a:rPr lang="ar-SA" sz="4400" dirty="0" smtClean="0">
                <a:cs typeface="PT Bold Heading" pitchFamily="2" charset="-78"/>
              </a:rPr>
              <a:t>المضيفة</a:t>
            </a:r>
            <a:r>
              <a:rPr lang="ar-EG" sz="4400" dirty="0" smtClean="0">
                <a:cs typeface="PT Bold Heading" pitchFamily="2" charset="-78"/>
              </a:rPr>
              <a:t>.</a:t>
            </a:r>
          </a:p>
          <a:p>
            <a:pPr algn="r" rtl="1"/>
            <a:endParaRPr lang="en-US" sz="4400" dirty="0">
              <a:cs typeface="PT Bold Heading" pitchFamily="2" charset="-78"/>
            </a:endParaRPr>
          </a:p>
        </p:txBody>
      </p:sp>
    </p:spTree>
    <p:extLst>
      <p:ext uri="{BB962C8B-B14F-4D97-AF65-F5344CB8AC3E}">
        <p14:creationId xmlns:p14="http://schemas.microsoft.com/office/powerpoint/2010/main" val="3753353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457200"/>
            <a:ext cx="8458200" cy="6096000"/>
          </a:xfrm>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SA" sz="4800" dirty="0">
                <a:cs typeface="PT Bold Heading" pitchFamily="2" charset="-78"/>
              </a:rPr>
              <a:t>أحيانا يتنازل بعض أصحاب الأسبقية عن أسبقياتهم لصالح من هم أقدم منهم في المنصب، أو من سبق ان شغلوا نفس مناصبهم، ولكنهم يكبرونهم سناً كبادرة احترام من طرفهم، ولكن هذا لا يعني ان لا يحصلوا على مزايا أسبقياتهم</a:t>
            </a:r>
            <a:r>
              <a:rPr lang="en-US" sz="4800" dirty="0">
                <a:cs typeface="PT Bold Heading" pitchFamily="2" charset="-78"/>
              </a:rPr>
              <a:t>.</a:t>
            </a:r>
          </a:p>
          <a:p>
            <a:pPr algn="r" rtl="1"/>
            <a:endParaRPr lang="en-US" sz="4800" dirty="0">
              <a:cs typeface="PT Bold Heading" pitchFamily="2" charset="-78"/>
            </a:endParaRPr>
          </a:p>
        </p:txBody>
      </p:sp>
    </p:spTree>
    <p:extLst>
      <p:ext uri="{BB962C8B-B14F-4D97-AF65-F5344CB8AC3E}">
        <p14:creationId xmlns:p14="http://schemas.microsoft.com/office/powerpoint/2010/main" val="3141712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EG" sz="3600" dirty="0">
                <a:cs typeface="PT Bold Heading" pitchFamily="2" charset="-78"/>
              </a:rPr>
              <a:t>3 </a:t>
            </a:r>
            <a:r>
              <a:rPr lang="ar-SA" sz="3600" dirty="0">
                <a:cs typeface="PT Bold Heading" pitchFamily="2" charset="-78"/>
              </a:rPr>
              <a:t>- الأسبقية بالتناوب والقرعة والترتيب الأبجدي</a:t>
            </a:r>
            <a:endParaRPr lang="en-US" sz="3600" dirty="0">
              <a:cs typeface="PT Bold Heading" pitchFamily="2" charset="-78"/>
            </a:endParaRPr>
          </a:p>
        </p:txBody>
      </p:sp>
      <p:sp>
        <p:nvSpPr>
          <p:cNvPr id="3" name="عنصر نائب للمحتوى 2"/>
          <p:cNvSpPr>
            <a:spLocks noGrp="1"/>
          </p:cNvSpPr>
          <p:nvPr>
            <p:ph idx="1"/>
          </p:nvPr>
        </p:nvSpPr>
        <p:spPr>
          <a:xfrm>
            <a:off x="228600" y="1600200"/>
            <a:ext cx="8610600" cy="4953000"/>
          </a:xfrm>
        </p:spPr>
        <p:style>
          <a:lnRef idx="1">
            <a:schemeClr val="dk1"/>
          </a:lnRef>
          <a:fillRef idx="2">
            <a:schemeClr val="dk1"/>
          </a:fillRef>
          <a:effectRef idx="1">
            <a:schemeClr val="dk1"/>
          </a:effectRef>
          <a:fontRef idx="minor">
            <a:schemeClr val="dk1"/>
          </a:fontRef>
        </p:style>
        <p:txBody>
          <a:bodyPr>
            <a:normAutofit lnSpcReduction="10000"/>
          </a:bodyPr>
          <a:lstStyle/>
          <a:p>
            <a:pPr algn="r" rtl="1"/>
            <a:r>
              <a:rPr lang="ar-SA" dirty="0">
                <a:cs typeface="PT Bold Heading" pitchFamily="2" charset="-78"/>
              </a:rPr>
              <a:t>يتم اللجوء إلى التناوب أو القرعة، مثلما هو الحال في الاجتماعات الدورية لمحافل الإقليمية والدولية، كالجمعية العامة للأمم المتحدة، أو جامعة الدول العربية، وكذلك الأمر في إدارة الاجتماعات على صعيد المؤسسات، إذ يتناوب المدراء على رئاسة الاجتماعات الدورية</a:t>
            </a:r>
            <a:r>
              <a:rPr lang="en-US" dirty="0">
                <a:cs typeface="PT Bold Heading" pitchFamily="2" charset="-78"/>
              </a:rPr>
              <a:t>.</a:t>
            </a:r>
          </a:p>
          <a:p>
            <a:pPr algn="r" rtl="1"/>
            <a:r>
              <a:rPr lang="ar-SA" dirty="0">
                <a:cs typeface="PT Bold Heading" pitchFamily="2" charset="-78"/>
              </a:rPr>
              <a:t>عندما يتساوى المشاركون وتكون مسألة تحديد صاحب الأسبقية صعبة، يتم اللجوء إلى الترتيب الأبجدي، مثلما هو الحال في المحافل الرسمية، أو عند كتابة الأسماء على شكل قوائم</a:t>
            </a:r>
            <a:endParaRPr lang="en-US" dirty="0">
              <a:cs typeface="PT Bold Heading" pitchFamily="2" charset="-78"/>
            </a:endParaRPr>
          </a:p>
        </p:txBody>
      </p:sp>
    </p:spTree>
    <p:extLst>
      <p:ext uri="{BB962C8B-B14F-4D97-AF65-F5344CB8AC3E}">
        <p14:creationId xmlns:p14="http://schemas.microsoft.com/office/powerpoint/2010/main" val="1484734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fontScale="90000"/>
          </a:bodyPr>
          <a:lstStyle/>
          <a:p>
            <a:pPr rtl="1"/>
            <a:r>
              <a:rPr lang="ar-EG" dirty="0" smtClean="0">
                <a:cs typeface="PT Bold Heading" pitchFamily="2" charset="-78"/>
              </a:rPr>
              <a:t/>
            </a:r>
            <a:br>
              <a:rPr lang="ar-EG" dirty="0" smtClean="0">
                <a:cs typeface="PT Bold Heading" pitchFamily="2" charset="-78"/>
              </a:rPr>
            </a:br>
            <a:r>
              <a:rPr lang="ar-SA" dirty="0" smtClean="0">
                <a:cs typeface="PT Bold Heading" pitchFamily="2" charset="-78"/>
              </a:rPr>
              <a:t>4 </a:t>
            </a:r>
            <a:r>
              <a:rPr lang="ar-SA" dirty="0">
                <a:cs typeface="PT Bold Heading" pitchFamily="2" charset="-78"/>
              </a:rPr>
              <a:t>- الأسبقية حسب الدرجة العلمية</a:t>
            </a:r>
            <a:r>
              <a:rPr lang="en-US" dirty="0">
                <a:cs typeface="PT Bold Heading" pitchFamily="2" charset="-78"/>
              </a:rPr>
              <a:t> : </a:t>
            </a:r>
            <a:br>
              <a:rPr lang="en-US" dirty="0">
                <a:cs typeface="PT Bold Heading" pitchFamily="2" charset="-78"/>
              </a:rPr>
            </a:br>
            <a:endParaRPr lang="en-US" dirty="0">
              <a:cs typeface="PT Bold Heading" pitchFamily="2" charset="-78"/>
            </a:endParaRPr>
          </a:p>
        </p:txBody>
      </p:sp>
      <p:sp>
        <p:nvSpPr>
          <p:cNvPr id="3" name="عنصر نائب للمحتوى 2"/>
          <p:cNvSpPr>
            <a:spLocks noGrp="1"/>
          </p:cNvSpPr>
          <p:nvPr>
            <p:ph idx="1"/>
          </p:nvPr>
        </p:nvSpPr>
        <p:spPr>
          <a:xfrm>
            <a:off x="228600" y="1600200"/>
            <a:ext cx="8686800" cy="4876800"/>
          </a:xfrm>
        </p:spPr>
        <p:style>
          <a:lnRef idx="1">
            <a:schemeClr val="accent6"/>
          </a:lnRef>
          <a:fillRef idx="2">
            <a:schemeClr val="accent6"/>
          </a:fillRef>
          <a:effectRef idx="1">
            <a:schemeClr val="accent6"/>
          </a:effectRef>
          <a:fontRef idx="minor">
            <a:schemeClr val="dk1"/>
          </a:fontRef>
        </p:style>
        <p:txBody>
          <a:bodyPr>
            <a:normAutofit/>
          </a:bodyPr>
          <a:lstStyle/>
          <a:p>
            <a:pPr algn="r" rtl="1"/>
            <a:r>
              <a:rPr lang="ar-SA" sz="4400" dirty="0">
                <a:cs typeface="PT Bold Heading" pitchFamily="2" charset="-78"/>
              </a:rPr>
              <a:t>تحدد الأسبقية في بعض الأحيان حسب الدرجة العلمية، حيث يتقدم صاحب الدرجة العلمية الأعلى على صاحب الدرجة العلمية الأقل، في جميع المواقف، سواء عند التحدث، أو كتاب الأسماء على شكل قوائم، أو عند قيادة الجلسات العلمية</a:t>
            </a:r>
            <a:r>
              <a:rPr lang="en-US" sz="4400" dirty="0">
                <a:cs typeface="PT Bold Heading" pitchFamily="2" charset="-78"/>
              </a:rPr>
              <a:t>.... </a:t>
            </a:r>
          </a:p>
        </p:txBody>
      </p:sp>
    </p:spTree>
    <p:extLst>
      <p:ext uri="{BB962C8B-B14F-4D97-AF65-F5344CB8AC3E}">
        <p14:creationId xmlns:p14="http://schemas.microsoft.com/office/powerpoint/2010/main" val="400391721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1219</Words>
  <Application>Microsoft Office PowerPoint</Application>
  <PresentationFormat>عرض على الشاشة (3:4)‏</PresentationFormat>
  <Paragraphs>80</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نسق Office</vt:lpstr>
      <vt:lpstr>فن الاتيكيت والبروتوكول  الثلاثاء 24 / 3 / 2020 م الفرقة الثانية إعلام بنها</vt:lpstr>
      <vt:lpstr>محاضرة اليوم تتناول المحاور التالية :</vt:lpstr>
      <vt:lpstr>عرض تقديمي في PowerPoint</vt:lpstr>
      <vt:lpstr>عرض تقديمي في PowerPoint</vt:lpstr>
      <vt:lpstr> 1 -  أسبقية المكانة الاجتماعية والمنصب :   </vt:lpstr>
      <vt:lpstr>2 -  الأسبقية بالأهمية والأقدمية </vt:lpstr>
      <vt:lpstr>عرض تقديمي في PowerPoint</vt:lpstr>
      <vt:lpstr>3 - الأسبقية بالتناوب والقرعة والترتيب الأبجدي</vt:lpstr>
      <vt:lpstr> 4 - الأسبقية حسب الدرجة العلمية :  </vt:lpstr>
      <vt:lpstr> 5- أسبقية السير :  </vt:lpstr>
      <vt:lpstr> 6- أسبقية الخطابة:  </vt:lpstr>
      <vt:lpstr>9- أسبقيات النساء </vt:lpstr>
      <vt:lpstr>أسبقية المناسبات الرسمية </vt:lpstr>
      <vt:lpstr> 1- الأسبقية بين الدول: </vt:lpstr>
      <vt:lpstr>2- الأسبقية بين الملوك ورؤساء الدول</vt:lpstr>
      <vt:lpstr>عرض تقديمي في PowerPoint</vt:lpstr>
      <vt:lpstr>3 - الأسبقية بين الوزراء </vt:lpstr>
      <vt:lpstr>عرض تقديمي في PowerPoint</vt:lpstr>
      <vt:lpstr>4 - أسبقية الهيئة الدبلوماسية </vt:lpstr>
      <vt:lpstr>5 - الأسبقية في الأمم المتحدة</vt:lpstr>
      <vt:lpstr>6 - الأسبقية في الجامعة العربية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فن الاتيكيت والبروتوكول  الثلاثاء 24 / 3 / 2020 م الفرقة الثانية إعلام بنها</dc:title>
  <dc:creator>Dr. Mohamed</dc:creator>
  <cp:lastModifiedBy>Dr. Mohamed</cp:lastModifiedBy>
  <cp:revision>15</cp:revision>
  <dcterms:created xsi:type="dcterms:W3CDTF">2020-03-15T18:33:30Z</dcterms:created>
  <dcterms:modified xsi:type="dcterms:W3CDTF">2020-03-22T06:32:26Z</dcterms:modified>
</cp:coreProperties>
</file>